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5"/>
  </p:notesMasterIdLst>
  <p:sldIdLst>
    <p:sldId id="256" r:id="rId2"/>
    <p:sldId id="257" r:id="rId3"/>
    <p:sldId id="259" r:id="rId4"/>
    <p:sldId id="290" r:id="rId5"/>
    <p:sldId id="293" r:id="rId6"/>
    <p:sldId id="289" r:id="rId7"/>
    <p:sldId id="291" r:id="rId8"/>
    <p:sldId id="292" r:id="rId9"/>
    <p:sldId id="288" r:id="rId10"/>
    <p:sldId id="263" r:id="rId11"/>
    <p:sldId id="262" r:id="rId12"/>
    <p:sldId id="294" r:id="rId13"/>
    <p:sldId id="287" r:id="rId14"/>
  </p:sldIdLst>
  <p:sldSz cx="9144000" cy="5143500" type="screen16x9"/>
  <p:notesSz cx="6858000" cy="9144000"/>
  <p:embeddedFontLst>
    <p:embeddedFont>
      <p:font typeface="Muli Regular" panose="020B0604020202020204" charset="0"/>
      <p:regular r:id="rId16"/>
      <p:bold r:id="rId17"/>
      <p:italic r:id="rId18"/>
      <p:boldItalic r:id="rId19"/>
    </p:embeddedFont>
    <p:embeddedFont>
      <p:font typeface="Playfair Display" panose="00000500000000000000" pitchFamily="2" charset="0"/>
      <p:regular r:id="rId20"/>
      <p:bold r:id="rId21"/>
      <p:italic r:id="rId22"/>
      <p:boldItalic r:id="rId23"/>
    </p:embeddedFont>
    <p:embeddedFont>
      <p:font typeface="Poppins" panose="00000500000000000000" pitchFamily="2" charset="0"/>
      <p:regular r:id="rId24"/>
      <p:bold r:id="rId25"/>
      <p:italic r:id="rId26"/>
      <p:boldItalic r:id="rId27"/>
    </p:embeddedFont>
    <p:embeddedFont>
      <p:font typeface="Poppins Light" panose="000004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5A24"/>
    <a:srgbClr val="EC8E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F4149A-223D-49CE-A041-D19B33636836}">
  <a:tblStyle styleId="{78F4149A-223D-49CE-A041-D19B3363683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692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464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2981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088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0019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8824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968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5150275" y="2175625"/>
            <a:ext cx="3879000" cy="2870460"/>
          </a:xfrm>
          <a:prstGeom prst="rect">
            <a:avLst/>
          </a:prstGeom>
          <a:noFill/>
          <a:ln>
            <a:noFill/>
          </a:ln>
        </p:spPr>
      </p:pic>
      <p:sp>
        <p:nvSpPr>
          <p:cNvPr id="14" name="Google Shape;14;p3"/>
          <p:cNvSpPr txBox="1">
            <a:spLocks noGrp="1"/>
          </p:cNvSpPr>
          <p:nvPr>
            <p:ph type="ctrTitle"/>
          </p:nvPr>
        </p:nvSpPr>
        <p:spPr>
          <a:xfrm>
            <a:off x="685800" y="1811950"/>
            <a:ext cx="49731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144850"/>
            <a:ext cx="24936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1800"/>
              <a:buNone/>
              <a:defRPr sz="1800">
                <a:solidFill>
                  <a:schemeClr val="accent5"/>
                </a:solidFill>
              </a:defRPr>
            </a:lvl1pPr>
            <a:lvl2pPr lvl="1" rtl="0">
              <a:spcBef>
                <a:spcPts val="0"/>
              </a:spcBef>
              <a:spcAft>
                <a:spcPts val="0"/>
              </a:spcAft>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457200"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993928"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1pPr>
            <a:lvl2pPr lvl="1">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2pPr>
            <a:lvl3pPr lvl="2">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3pPr>
            <a:lvl4pPr lvl="3">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4pPr>
            <a:lvl5pPr lvl="4">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5pPr>
            <a:lvl6pPr lvl="5">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6pPr>
            <a:lvl7pPr lvl="6">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7pPr>
            <a:lvl8pPr lvl="7">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8pPr>
            <a:lvl9pPr lvl="8">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noAutofit/>
          </a:bodyPr>
          <a:lstStyle>
            <a:lvl1pPr marL="457200" lvl="0" indent="-368300">
              <a:lnSpc>
                <a:spcPct val="115000"/>
              </a:lnSpc>
              <a:spcBef>
                <a:spcPts val="600"/>
              </a:spcBef>
              <a:spcAft>
                <a:spcPts val="0"/>
              </a:spcAft>
              <a:buClr>
                <a:schemeClr val="dk2"/>
              </a:buClr>
              <a:buSzPts val="2200"/>
              <a:buFont typeface="Muli Regular"/>
              <a:buChar char="●"/>
              <a:defRPr sz="2200">
                <a:solidFill>
                  <a:schemeClr val="dk1"/>
                </a:solidFill>
                <a:latin typeface="Muli Regular"/>
                <a:ea typeface="Muli Regular"/>
                <a:cs typeface="Muli Regular"/>
                <a:sym typeface="Muli Regular"/>
              </a:defRPr>
            </a:lvl1pPr>
            <a:lvl2pPr marL="914400" lvl="1" indent="-368300">
              <a:lnSpc>
                <a:spcPct val="115000"/>
              </a:lnSpc>
              <a:spcBef>
                <a:spcPts val="0"/>
              </a:spcBef>
              <a:spcAft>
                <a:spcPts val="0"/>
              </a:spcAft>
              <a:buClr>
                <a:schemeClr val="accent5"/>
              </a:buClr>
              <a:buSzPts val="2200"/>
              <a:buFont typeface="Muli Regular"/>
              <a:buChar char="○"/>
              <a:defRPr sz="2200">
                <a:solidFill>
                  <a:schemeClr val="dk1"/>
                </a:solidFill>
                <a:latin typeface="Muli Regular"/>
                <a:ea typeface="Muli Regular"/>
                <a:cs typeface="Muli Regular"/>
                <a:sym typeface="Muli Regular"/>
              </a:defRPr>
            </a:lvl2pPr>
            <a:lvl3pPr marL="1371600" lvl="2" indent="-368300">
              <a:lnSpc>
                <a:spcPct val="115000"/>
              </a:lnSpc>
              <a:spcBef>
                <a:spcPts val="0"/>
              </a:spcBef>
              <a:spcAft>
                <a:spcPts val="0"/>
              </a:spcAft>
              <a:buClr>
                <a:schemeClr val="accent4"/>
              </a:buClr>
              <a:buSzPts val="2200"/>
              <a:buFont typeface="Muli Regular"/>
              <a:buChar char="■"/>
              <a:defRPr sz="2200">
                <a:solidFill>
                  <a:schemeClr val="dk1"/>
                </a:solidFill>
                <a:latin typeface="Muli Regular"/>
                <a:ea typeface="Muli Regular"/>
                <a:cs typeface="Muli Regular"/>
                <a:sym typeface="Muli Regular"/>
              </a:defRPr>
            </a:lvl3pPr>
            <a:lvl4pPr marL="1828800" lvl="3" indent="-368300">
              <a:lnSpc>
                <a:spcPct val="115000"/>
              </a:lnSpc>
              <a:spcBef>
                <a:spcPts val="0"/>
              </a:spcBef>
              <a:spcAft>
                <a:spcPts val="0"/>
              </a:spcAft>
              <a:buClr>
                <a:schemeClr val="dk1"/>
              </a:buClr>
              <a:buSzPts val="2200"/>
              <a:buFont typeface="Muli Regular"/>
              <a:buChar char="●"/>
              <a:defRPr sz="2200">
                <a:solidFill>
                  <a:schemeClr val="dk1"/>
                </a:solidFill>
                <a:latin typeface="Muli Regular"/>
                <a:ea typeface="Muli Regular"/>
                <a:cs typeface="Muli Regular"/>
                <a:sym typeface="Muli Regular"/>
              </a:defRPr>
            </a:lvl4pPr>
            <a:lvl5pPr marL="2286000" lvl="4" indent="-368300">
              <a:lnSpc>
                <a:spcPct val="115000"/>
              </a:lnSpc>
              <a:spcBef>
                <a:spcPts val="0"/>
              </a:spcBef>
              <a:spcAft>
                <a:spcPts val="0"/>
              </a:spcAft>
              <a:buClr>
                <a:schemeClr val="dk1"/>
              </a:buClr>
              <a:buSzPts val="2200"/>
              <a:buFont typeface="Muli Regular"/>
              <a:buChar char="○"/>
              <a:defRPr sz="2200">
                <a:solidFill>
                  <a:schemeClr val="dk1"/>
                </a:solidFill>
                <a:latin typeface="Muli Regular"/>
                <a:ea typeface="Muli Regular"/>
                <a:cs typeface="Muli Regular"/>
                <a:sym typeface="Muli Regular"/>
              </a:defRPr>
            </a:lvl5pPr>
            <a:lvl6pPr marL="2743200" lvl="5" indent="-368300">
              <a:lnSpc>
                <a:spcPct val="115000"/>
              </a:lnSpc>
              <a:spcBef>
                <a:spcPts val="0"/>
              </a:spcBef>
              <a:spcAft>
                <a:spcPts val="0"/>
              </a:spcAft>
              <a:buClr>
                <a:schemeClr val="dk1"/>
              </a:buClr>
              <a:buSzPts val="2200"/>
              <a:buFont typeface="Muli Regular"/>
              <a:buChar char="■"/>
              <a:defRPr sz="2200">
                <a:solidFill>
                  <a:schemeClr val="dk1"/>
                </a:solidFill>
                <a:latin typeface="Muli Regular"/>
                <a:ea typeface="Muli Regular"/>
                <a:cs typeface="Muli Regular"/>
                <a:sym typeface="Muli Regular"/>
              </a:defRPr>
            </a:lvl6pPr>
            <a:lvl7pPr marL="3200400" lvl="6" indent="-368300">
              <a:lnSpc>
                <a:spcPct val="115000"/>
              </a:lnSpc>
              <a:spcBef>
                <a:spcPts val="0"/>
              </a:spcBef>
              <a:spcAft>
                <a:spcPts val="0"/>
              </a:spcAft>
              <a:buClr>
                <a:schemeClr val="dk1"/>
              </a:buClr>
              <a:buSzPts val="2200"/>
              <a:buFont typeface="Muli Regular"/>
              <a:buChar char="●"/>
              <a:defRPr sz="2200">
                <a:solidFill>
                  <a:schemeClr val="dk1"/>
                </a:solidFill>
                <a:latin typeface="Muli Regular"/>
                <a:ea typeface="Muli Regular"/>
                <a:cs typeface="Muli Regular"/>
                <a:sym typeface="Muli Regular"/>
              </a:defRPr>
            </a:lvl7pPr>
            <a:lvl8pPr marL="3657600" lvl="7" indent="-368300">
              <a:lnSpc>
                <a:spcPct val="115000"/>
              </a:lnSpc>
              <a:spcBef>
                <a:spcPts val="0"/>
              </a:spcBef>
              <a:spcAft>
                <a:spcPts val="0"/>
              </a:spcAft>
              <a:buClr>
                <a:schemeClr val="dk1"/>
              </a:buClr>
              <a:buSzPts val="2200"/>
              <a:buFont typeface="Muli Regular"/>
              <a:buChar char="○"/>
              <a:defRPr sz="2200">
                <a:solidFill>
                  <a:schemeClr val="dk1"/>
                </a:solidFill>
                <a:latin typeface="Muli Regular"/>
                <a:ea typeface="Muli Regular"/>
                <a:cs typeface="Muli Regular"/>
                <a:sym typeface="Muli Regular"/>
              </a:defRPr>
            </a:lvl8pPr>
            <a:lvl9pPr marL="4114800" lvl="8" indent="-368300">
              <a:lnSpc>
                <a:spcPct val="115000"/>
              </a:lnSpc>
              <a:spcBef>
                <a:spcPts val="0"/>
              </a:spcBef>
              <a:spcAft>
                <a:spcPts val="0"/>
              </a:spcAft>
              <a:buClr>
                <a:schemeClr val="dk1"/>
              </a:buClr>
              <a:buSzPts val="2200"/>
              <a:buFont typeface="Muli Regular"/>
              <a:buChar char="■"/>
              <a:defRPr sz="2200">
                <a:solidFill>
                  <a:schemeClr val="dk1"/>
                </a:solidFill>
                <a:latin typeface="Muli Regular"/>
                <a:ea typeface="Muli Regular"/>
                <a:cs typeface="Muli Regular"/>
                <a:sym typeface="Muli Regular"/>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dk2"/>
                </a:solidFill>
                <a:latin typeface="Poppins Light"/>
                <a:ea typeface="Poppins Light"/>
                <a:cs typeface="Poppins Light"/>
                <a:sym typeface="Poppins Light"/>
              </a:defRPr>
            </a:lvl1pPr>
            <a:lvl2pPr lvl="1" algn="r">
              <a:buNone/>
              <a:defRPr sz="1300">
                <a:solidFill>
                  <a:schemeClr val="dk2"/>
                </a:solidFill>
                <a:latin typeface="Poppins Light"/>
                <a:ea typeface="Poppins Light"/>
                <a:cs typeface="Poppins Light"/>
                <a:sym typeface="Poppins Light"/>
              </a:defRPr>
            </a:lvl2pPr>
            <a:lvl3pPr lvl="2" algn="r">
              <a:buNone/>
              <a:defRPr sz="1300">
                <a:solidFill>
                  <a:schemeClr val="dk2"/>
                </a:solidFill>
                <a:latin typeface="Poppins Light"/>
                <a:ea typeface="Poppins Light"/>
                <a:cs typeface="Poppins Light"/>
                <a:sym typeface="Poppins Light"/>
              </a:defRPr>
            </a:lvl3pPr>
            <a:lvl4pPr lvl="3" algn="r">
              <a:buNone/>
              <a:defRPr sz="1300">
                <a:solidFill>
                  <a:schemeClr val="dk2"/>
                </a:solidFill>
                <a:latin typeface="Poppins Light"/>
                <a:ea typeface="Poppins Light"/>
                <a:cs typeface="Poppins Light"/>
                <a:sym typeface="Poppins Light"/>
              </a:defRPr>
            </a:lvl4pPr>
            <a:lvl5pPr lvl="4" algn="r">
              <a:buNone/>
              <a:defRPr sz="1300">
                <a:solidFill>
                  <a:schemeClr val="dk2"/>
                </a:solidFill>
                <a:latin typeface="Poppins Light"/>
                <a:ea typeface="Poppins Light"/>
                <a:cs typeface="Poppins Light"/>
                <a:sym typeface="Poppins Light"/>
              </a:defRPr>
            </a:lvl5pPr>
            <a:lvl6pPr lvl="5" algn="r">
              <a:buNone/>
              <a:defRPr sz="1300">
                <a:solidFill>
                  <a:schemeClr val="dk2"/>
                </a:solidFill>
                <a:latin typeface="Poppins Light"/>
                <a:ea typeface="Poppins Light"/>
                <a:cs typeface="Poppins Light"/>
                <a:sym typeface="Poppins Light"/>
              </a:defRPr>
            </a:lvl6pPr>
            <a:lvl7pPr lvl="6" algn="r">
              <a:buNone/>
              <a:defRPr sz="1300">
                <a:solidFill>
                  <a:schemeClr val="dk2"/>
                </a:solidFill>
                <a:latin typeface="Poppins Light"/>
                <a:ea typeface="Poppins Light"/>
                <a:cs typeface="Poppins Light"/>
                <a:sym typeface="Poppins Light"/>
              </a:defRPr>
            </a:lvl7pPr>
            <a:lvl8pPr lvl="7" algn="r">
              <a:buNone/>
              <a:defRPr sz="1300">
                <a:solidFill>
                  <a:schemeClr val="dk2"/>
                </a:solidFill>
                <a:latin typeface="Poppins Light"/>
                <a:ea typeface="Poppins Light"/>
                <a:cs typeface="Poppins Light"/>
                <a:sym typeface="Poppins Light"/>
              </a:defRPr>
            </a:lvl8pPr>
            <a:lvl9pPr lvl="8" algn="r">
              <a:buNone/>
              <a:defRPr sz="1300">
                <a:solidFill>
                  <a:schemeClr val="dk2"/>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9046" y="565751"/>
            <a:ext cx="5254254" cy="116881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sz="3200" dirty="0">
                <a:latin typeface="+mj-lt"/>
              </a:rPr>
              <a:t>Lập trình</a:t>
            </a:r>
            <a:r>
              <a:rPr lang="en-US" sz="3200" dirty="0">
                <a:latin typeface="+mj-lt"/>
              </a:rPr>
              <a:t> </a:t>
            </a:r>
            <a:r>
              <a:rPr lang="vi-VN" sz="3200" dirty="0">
                <a:latin typeface="+mj-lt"/>
              </a:rPr>
              <a:t>frontend</a:t>
            </a:r>
            <a:r>
              <a:rPr lang="en-US" sz="3200" dirty="0">
                <a:latin typeface="+mj-lt"/>
              </a:rPr>
              <a:t> </a:t>
            </a:r>
            <a:r>
              <a:rPr lang="vi-VN" sz="3200" dirty="0">
                <a:latin typeface="+mj-lt"/>
              </a:rPr>
              <a:t>sử dụng</a:t>
            </a:r>
            <a:r>
              <a:rPr lang="en-US" sz="3200" dirty="0">
                <a:latin typeface="+mj-lt"/>
              </a:rPr>
              <a:t> React JS </a:t>
            </a:r>
            <a:r>
              <a:rPr lang="vi-VN" sz="3200" dirty="0">
                <a:latin typeface="+mj-lt"/>
              </a:rPr>
              <a:t>xây dựng Website</a:t>
            </a:r>
            <a:endParaRPr lang="en-US" sz="3200" dirty="0">
              <a:latin typeface="+mj-lt"/>
            </a:endParaRPr>
          </a:p>
        </p:txBody>
      </p:sp>
      <p:sp>
        <p:nvSpPr>
          <p:cNvPr id="2" name="TextBox 1">
            <a:extLst>
              <a:ext uri="{FF2B5EF4-FFF2-40B4-BE49-F238E27FC236}">
                <a16:creationId xmlns:a16="http://schemas.microsoft.com/office/drawing/2014/main" id="{232EB3B2-C79A-4605-B4D7-66A4896F51EA}"/>
              </a:ext>
            </a:extLst>
          </p:cNvPr>
          <p:cNvSpPr txBox="1"/>
          <p:nvPr/>
        </p:nvSpPr>
        <p:spPr>
          <a:xfrm>
            <a:off x="2475168" y="198475"/>
            <a:ext cx="1066318" cy="553998"/>
          </a:xfrm>
          <a:prstGeom prst="rect">
            <a:avLst/>
          </a:prstGeom>
          <a:noFill/>
        </p:spPr>
        <p:txBody>
          <a:bodyPr wrap="none" rtlCol="0">
            <a:spAutoFit/>
          </a:bodyPr>
          <a:lstStyle/>
          <a:p>
            <a:r>
              <a:rPr lang="vi-VN" sz="1600" u="sng" dirty="0">
                <a:solidFill>
                  <a:srgbClr val="EC8E5A"/>
                </a:solidFill>
                <a:latin typeface="+mj-lt"/>
              </a:rPr>
              <a:t>Đề</a:t>
            </a:r>
            <a:r>
              <a:rPr lang="en-US" sz="1600" u="sng" dirty="0">
                <a:solidFill>
                  <a:srgbClr val="EC8E5A"/>
                </a:solidFill>
                <a:latin typeface="+mj-lt"/>
              </a:rPr>
              <a:t> </a:t>
            </a:r>
            <a:r>
              <a:rPr lang="vi-VN" sz="1600" u="sng" dirty="0">
                <a:solidFill>
                  <a:srgbClr val="EC8E5A"/>
                </a:solidFill>
                <a:latin typeface="+mj-lt"/>
              </a:rPr>
              <a:t>tài</a:t>
            </a:r>
            <a:r>
              <a:rPr lang="en-US" sz="1600" u="sng" dirty="0">
                <a:solidFill>
                  <a:srgbClr val="EC8E5A"/>
                </a:solidFill>
                <a:latin typeface="+mj-lt"/>
              </a:rPr>
              <a:t> </a:t>
            </a:r>
            <a:r>
              <a:rPr lang="vi-VN" sz="1600" u="sng" dirty="0">
                <a:solidFill>
                  <a:srgbClr val="EC8E5A"/>
                </a:solidFill>
                <a:latin typeface="+mj-lt"/>
              </a:rPr>
              <a:t>12</a:t>
            </a:r>
            <a:r>
              <a:rPr lang="en-US" sz="1600" u="sng" dirty="0">
                <a:solidFill>
                  <a:srgbClr val="EC8E5A"/>
                </a:solidFill>
                <a:latin typeface="+mj-lt"/>
              </a:rPr>
              <a:t>: </a:t>
            </a:r>
            <a:br>
              <a:rPr lang="en-US" sz="1400" dirty="0">
                <a:latin typeface="+mj-lt"/>
              </a:rPr>
            </a:br>
            <a:endParaRPr lang="en-US" dirty="0"/>
          </a:p>
        </p:txBody>
      </p:sp>
      <p:sp>
        <p:nvSpPr>
          <p:cNvPr id="5" name="Rectangle: Rounded Corners 4">
            <a:extLst>
              <a:ext uri="{FF2B5EF4-FFF2-40B4-BE49-F238E27FC236}">
                <a16:creationId xmlns:a16="http://schemas.microsoft.com/office/drawing/2014/main" id="{30457EE9-6595-4FE9-AD6D-E8A949C4BBAB}"/>
              </a:ext>
            </a:extLst>
          </p:cNvPr>
          <p:cNvSpPr/>
          <p:nvPr/>
        </p:nvSpPr>
        <p:spPr>
          <a:xfrm>
            <a:off x="975496" y="3135370"/>
            <a:ext cx="2565990" cy="35309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vi-VN" dirty="0">
                <a:solidFill>
                  <a:schemeClr val="accent1">
                    <a:lumMod val="50000"/>
                  </a:schemeClr>
                </a:solidFill>
              </a:rPr>
              <a:t>Trần Nguyễn Diễm Hoàng</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EEBA1CD9-128D-4773-8877-F47720487DD5}"/>
              </a:ext>
            </a:extLst>
          </p:cNvPr>
          <p:cNvSpPr txBox="1"/>
          <p:nvPr/>
        </p:nvSpPr>
        <p:spPr>
          <a:xfrm>
            <a:off x="975496" y="3152420"/>
            <a:ext cx="393405" cy="307777"/>
          </a:xfrm>
          <a:prstGeom prst="rect">
            <a:avLst/>
          </a:prstGeom>
          <a:noFill/>
        </p:spPr>
        <p:txBody>
          <a:bodyPr wrap="square">
            <a:spAutoFit/>
          </a:bodyPr>
          <a:lstStyle/>
          <a:p>
            <a:r>
              <a:rPr lang="en" sz="1400" dirty="0">
                <a:solidFill>
                  <a:srgbClr val="A7D86D"/>
                </a:solidFill>
              </a:rPr>
              <a:t>👩</a:t>
            </a:r>
            <a:endParaRPr lang="en-US" dirty="0"/>
          </a:p>
        </p:txBody>
      </p:sp>
      <p:sp>
        <p:nvSpPr>
          <p:cNvPr id="9" name="Rectangle: Rounded Corners 8">
            <a:extLst>
              <a:ext uri="{FF2B5EF4-FFF2-40B4-BE49-F238E27FC236}">
                <a16:creationId xmlns:a16="http://schemas.microsoft.com/office/drawing/2014/main" id="{A9EF7D9A-EEF9-4661-B91E-B2EF20E12FAE}"/>
              </a:ext>
            </a:extLst>
          </p:cNvPr>
          <p:cNvSpPr/>
          <p:nvPr/>
        </p:nvSpPr>
        <p:spPr>
          <a:xfrm>
            <a:off x="975496" y="3684719"/>
            <a:ext cx="2565990" cy="35309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vi-VN" dirty="0">
                <a:solidFill>
                  <a:schemeClr val="accent1">
                    <a:lumMod val="50000"/>
                  </a:schemeClr>
                </a:solidFill>
              </a:rPr>
              <a:t>      Lê Quốc Việt</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310EBCB4-A7D8-41CB-939A-D77023511CA8}"/>
              </a:ext>
            </a:extLst>
          </p:cNvPr>
          <p:cNvSpPr txBox="1"/>
          <p:nvPr/>
        </p:nvSpPr>
        <p:spPr>
          <a:xfrm>
            <a:off x="975496" y="3730032"/>
            <a:ext cx="400493" cy="307777"/>
          </a:xfrm>
          <a:prstGeom prst="rect">
            <a:avLst/>
          </a:prstGeom>
          <a:noFill/>
        </p:spPr>
        <p:txBody>
          <a:bodyPr wrap="square">
            <a:spAutoFit/>
          </a:bodyPr>
          <a:lstStyle/>
          <a:p>
            <a:r>
              <a:rPr lang="en" sz="1400" dirty="0">
                <a:solidFill>
                  <a:srgbClr val="A7D86D"/>
                </a:solidFill>
              </a:rPr>
              <a:t>👦</a:t>
            </a:r>
            <a:endParaRPr lang="en-US" dirty="0"/>
          </a:p>
        </p:txBody>
      </p:sp>
      <p:sp>
        <p:nvSpPr>
          <p:cNvPr id="13" name="Rectangle: Rounded Corners 12">
            <a:extLst>
              <a:ext uri="{FF2B5EF4-FFF2-40B4-BE49-F238E27FC236}">
                <a16:creationId xmlns:a16="http://schemas.microsoft.com/office/drawing/2014/main" id="{D9019026-5E36-40EF-881B-69A90FD2DB85}"/>
              </a:ext>
            </a:extLst>
          </p:cNvPr>
          <p:cNvSpPr/>
          <p:nvPr/>
        </p:nvSpPr>
        <p:spPr>
          <a:xfrm>
            <a:off x="975496" y="2583079"/>
            <a:ext cx="2565990" cy="35309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vi-VN">
                <a:solidFill>
                  <a:schemeClr val="accent1">
                    <a:lumMod val="50000"/>
                  </a:schemeClr>
                </a:solidFill>
              </a:rPr>
              <a:t>      Nguyễn Đức Nam</a:t>
            </a:r>
            <a:endParaRPr lang="en-US" dirty="0">
              <a:solidFill>
                <a:schemeClr val="accent1">
                  <a:lumMod val="50000"/>
                </a:schemeClr>
              </a:solidFill>
            </a:endParaRPr>
          </a:p>
        </p:txBody>
      </p:sp>
      <p:sp>
        <p:nvSpPr>
          <p:cNvPr id="14" name="TextBox 13">
            <a:extLst>
              <a:ext uri="{FF2B5EF4-FFF2-40B4-BE49-F238E27FC236}">
                <a16:creationId xmlns:a16="http://schemas.microsoft.com/office/drawing/2014/main" id="{D02017D4-6F78-4E94-A1FB-96F895408838}"/>
              </a:ext>
            </a:extLst>
          </p:cNvPr>
          <p:cNvSpPr txBox="1"/>
          <p:nvPr/>
        </p:nvSpPr>
        <p:spPr>
          <a:xfrm>
            <a:off x="975496" y="2628392"/>
            <a:ext cx="400493" cy="307777"/>
          </a:xfrm>
          <a:prstGeom prst="rect">
            <a:avLst/>
          </a:prstGeom>
          <a:noFill/>
        </p:spPr>
        <p:txBody>
          <a:bodyPr wrap="square">
            <a:spAutoFit/>
          </a:bodyPr>
          <a:lstStyle/>
          <a:p>
            <a:r>
              <a:rPr lang="en" sz="1400" dirty="0">
                <a:solidFill>
                  <a:srgbClr val="A7D86D"/>
                </a:solidFill>
              </a:rPr>
              <a:t>👦</a:t>
            </a:r>
            <a:endParaRPr lang="en-US" dirty="0"/>
          </a:p>
        </p:txBody>
      </p:sp>
      <p:sp>
        <p:nvSpPr>
          <p:cNvPr id="3" name="TextBox 2">
            <a:extLst>
              <a:ext uri="{FF2B5EF4-FFF2-40B4-BE49-F238E27FC236}">
                <a16:creationId xmlns:a16="http://schemas.microsoft.com/office/drawing/2014/main" id="{2EA09068-00DB-4890-8506-DB1C3416B2E2}"/>
              </a:ext>
            </a:extLst>
          </p:cNvPr>
          <p:cNvSpPr txBox="1"/>
          <p:nvPr/>
        </p:nvSpPr>
        <p:spPr>
          <a:xfrm>
            <a:off x="1344089" y="1947955"/>
            <a:ext cx="1664238" cy="307777"/>
          </a:xfrm>
          <a:prstGeom prst="rect">
            <a:avLst/>
          </a:prstGeom>
          <a:noFill/>
        </p:spPr>
        <p:txBody>
          <a:bodyPr wrap="none" rtlCol="0">
            <a:spAutoFit/>
          </a:bodyPr>
          <a:lstStyle/>
          <a:p>
            <a:r>
              <a:rPr lang="vi-VN" b="1" u="sng" dirty="0">
                <a:effectLst>
                  <a:outerShdw blurRad="38100" dist="38100" dir="2700000" algn="tl">
                    <a:srgbClr val="000000">
                      <a:alpha val="43137"/>
                    </a:srgbClr>
                  </a:outerShdw>
                </a:effectLst>
              </a:rPr>
              <a:t>Thành viên nhóm</a:t>
            </a:r>
            <a:endParaRPr lang="en-US" b="1" u="sng"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5"/>
                                        </p:tgtEl>
                                        <p:attrNameLst>
                                          <p:attrName>style.color</p:attrName>
                                        </p:attrNameLst>
                                      </p:cBhvr>
                                      <p:to>
                                        <p:clrVal>
                                          <a:schemeClr val="accent2"/>
                                        </p:clrVal>
                                      </p:to>
                                    </p:set>
                                    <p:set>
                                      <p:cBhvr>
                                        <p:cTn id="7" dur="500" fill="hold"/>
                                        <p:tgtEl>
                                          <p:spTgt spid="65"/>
                                        </p:tgtEl>
                                        <p:attrNameLst>
                                          <p:attrName>fillcolor</p:attrName>
                                        </p:attrNameLst>
                                      </p:cBhvr>
                                      <p:to>
                                        <p:clrVal>
                                          <a:schemeClr val="accent2"/>
                                        </p:clrVal>
                                      </p:to>
                                    </p:set>
                                    <p:set>
                                      <p:cBhvr>
                                        <p:cTn id="8" dur="500" fill="hold"/>
                                        <p:tgtEl>
                                          <p:spTgt spid="65"/>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12" grpId="0"/>
      <p:bldP spid="13" grpId="0" animBg="1"/>
      <p:bldP spid="14"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body" idx="1"/>
          </p:nvPr>
        </p:nvSpPr>
        <p:spPr>
          <a:xfrm>
            <a:off x="218637" y="1549042"/>
            <a:ext cx="1829903" cy="2767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Virtual DOM</a:t>
            </a:r>
          </a:p>
          <a:p>
            <a:pPr marL="0" lvl="0" indent="0" algn="l" rtl="0">
              <a:spcBef>
                <a:spcPts val="600"/>
              </a:spcBef>
              <a:spcAft>
                <a:spcPts val="0"/>
              </a:spcAft>
              <a:buNone/>
            </a:pPr>
            <a:r>
              <a:rPr lang="vi-VN" sz="1200" dirty="0"/>
              <a:t>Là một cây nút liệt kê các phần tử, thuộc tính và nội dung của phần tử dưới dạng các đối tượng và thuộc tính. Virtual DOM, khi có sự thay đổi, nó chỉ cập nhật một phần trên DOM thật. </a:t>
            </a:r>
            <a:endParaRPr sz="1200" dirty="0"/>
          </a:p>
        </p:txBody>
      </p:sp>
      <p:sp>
        <p:nvSpPr>
          <p:cNvPr id="127" name="Google Shape;127;p21"/>
          <p:cNvSpPr txBox="1">
            <a:spLocks noGrp="1"/>
          </p:cNvSpPr>
          <p:nvPr>
            <p:ph type="body" idx="2"/>
          </p:nvPr>
        </p:nvSpPr>
        <p:spPr>
          <a:xfrm>
            <a:off x="2363798" y="1549042"/>
            <a:ext cx="1829903" cy="2767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JSX</a:t>
            </a:r>
          </a:p>
          <a:p>
            <a:pPr marL="0" lvl="0" indent="0" algn="l" rtl="0">
              <a:spcBef>
                <a:spcPts val="600"/>
              </a:spcBef>
              <a:spcAft>
                <a:spcPts val="0"/>
              </a:spcAft>
              <a:buNone/>
            </a:pPr>
            <a:r>
              <a:rPr lang="vi-VN" sz="1200" dirty="0"/>
              <a:t>Là một cú pháp mở rộng cho JavaScript, hỗ trợ việc định nghĩa cấu trúc giao diện.Cấu trúc của đoạn mã cũng gần như tương tự với HTML. </a:t>
            </a:r>
            <a:endParaRPr lang="en-US" sz="1200" dirty="0"/>
          </a:p>
        </p:txBody>
      </p:sp>
      <p:sp>
        <p:nvSpPr>
          <p:cNvPr id="128" name="Google Shape;128;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Title 2">
            <a:extLst>
              <a:ext uri="{FF2B5EF4-FFF2-40B4-BE49-F238E27FC236}">
                <a16:creationId xmlns:a16="http://schemas.microsoft.com/office/drawing/2014/main" id="{B7B668A0-CE72-41A5-8B04-A076A1EF9E06}"/>
              </a:ext>
            </a:extLst>
          </p:cNvPr>
          <p:cNvSpPr>
            <a:spLocks noGrp="1"/>
          </p:cNvSpPr>
          <p:nvPr>
            <p:ph type="title"/>
          </p:nvPr>
        </p:nvSpPr>
        <p:spPr>
          <a:xfrm>
            <a:off x="218637" y="398558"/>
            <a:ext cx="5206409" cy="857400"/>
          </a:xfrm>
        </p:spPr>
        <p:txBody>
          <a:bodyPr/>
          <a:lstStyle/>
          <a:p>
            <a:r>
              <a:rPr lang="vi-VN" sz="3600" dirty="0">
                <a:latin typeface="+mn-lt"/>
              </a:rPr>
              <a:t>Các khái niệm cơ bản về ReactJS</a:t>
            </a:r>
            <a:endParaRPr lang="en-US" sz="3600" dirty="0">
              <a:latin typeface="+mn-lt"/>
            </a:endParaRPr>
          </a:p>
        </p:txBody>
      </p:sp>
      <p:sp>
        <p:nvSpPr>
          <p:cNvPr id="8" name="Google Shape;127;p21">
            <a:extLst>
              <a:ext uri="{FF2B5EF4-FFF2-40B4-BE49-F238E27FC236}">
                <a16:creationId xmlns:a16="http://schemas.microsoft.com/office/drawing/2014/main" id="{80C57C17-7F9E-4467-B086-6FFC81098950}"/>
              </a:ext>
            </a:extLst>
          </p:cNvPr>
          <p:cNvSpPr txBox="1">
            <a:spLocks/>
          </p:cNvSpPr>
          <p:nvPr/>
        </p:nvSpPr>
        <p:spPr>
          <a:xfrm>
            <a:off x="4508959" y="1549042"/>
            <a:ext cx="1716214" cy="2767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uli Regular"/>
              <a:buChar char="●"/>
              <a:defRPr sz="1600" b="0" i="0" u="none" strike="noStrike" cap="none">
                <a:solidFill>
                  <a:schemeClr val="dk1"/>
                </a:solidFill>
                <a:latin typeface="Muli Regular"/>
                <a:ea typeface="Muli Regular"/>
                <a:cs typeface="Muli Regular"/>
                <a:sym typeface="Muli Regular"/>
              </a:defRPr>
            </a:lvl1pPr>
            <a:lvl2pPr marL="914400" marR="0" lvl="1" indent="-330200" algn="l" rtl="0">
              <a:lnSpc>
                <a:spcPct val="115000"/>
              </a:lnSpc>
              <a:spcBef>
                <a:spcPts val="0"/>
              </a:spcBef>
              <a:spcAft>
                <a:spcPts val="0"/>
              </a:spcAft>
              <a:buClr>
                <a:schemeClr val="accent5"/>
              </a:buClr>
              <a:buSzPts val="1600"/>
              <a:buFont typeface="Muli Regular"/>
              <a:buChar char="○"/>
              <a:defRPr sz="1600" b="0" i="0" u="none" strike="noStrike" cap="none">
                <a:solidFill>
                  <a:schemeClr val="dk1"/>
                </a:solidFill>
                <a:latin typeface="Muli Regular"/>
                <a:ea typeface="Muli Regular"/>
                <a:cs typeface="Muli Regular"/>
                <a:sym typeface="Muli Regular"/>
              </a:defRPr>
            </a:lvl2pPr>
            <a:lvl3pPr marL="1371600" marR="0" lvl="2" indent="-330200" algn="l" rtl="0">
              <a:lnSpc>
                <a:spcPct val="115000"/>
              </a:lnSpc>
              <a:spcBef>
                <a:spcPts val="0"/>
              </a:spcBef>
              <a:spcAft>
                <a:spcPts val="0"/>
              </a:spcAft>
              <a:buClr>
                <a:schemeClr val="accent4"/>
              </a:buClr>
              <a:buSzPts val="1600"/>
              <a:buFont typeface="Muli Regular"/>
              <a:buChar char="■"/>
              <a:defRPr sz="1600" b="0" i="0" u="none" strike="noStrike" cap="none">
                <a:solidFill>
                  <a:schemeClr val="dk1"/>
                </a:solidFill>
                <a:latin typeface="Muli Regular"/>
                <a:ea typeface="Muli Regular"/>
                <a:cs typeface="Muli Regular"/>
                <a:sym typeface="Muli Regular"/>
              </a:defRPr>
            </a:lvl3pPr>
            <a:lvl4pPr marL="1828800" marR="0" lvl="3" indent="-330200" algn="l" rtl="0">
              <a:lnSpc>
                <a:spcPct val="115000"/>
              </a:lnSpc>
              <a:spcBef>
                <a:spcPts val="0"/>
              </a:spcBef>
              <a:spcAft>
                <a:spcPts val="0"/>
              </a:spcAft>
              <a:buClr>
                <a:schemeClr val="dk1"/>
              </a:buClr>
              <a:buSzPts val="1600"/>
              <a:buFont typeface="Muli Regular"/>
              <a:buChar char="●"/>
              <a:defRPr sz="1600" b="0" i="0" u="none" strike="noStrike" cap="none">
                <a:solidFill>
                  <a:schemeClr val="dk1"/>
                </a:solidFill>
                <a:latin typeface="Muli Regular"/>
                <a:ea typeface="Muli Regular"/>
                <a:cs typeface="Muli Regular"/>
                <a:sym typeface="Muli Regular"/>
              </a:defRPr>
            </a:lvl4pPr>
            <a:lvl5pPr marL="2286000" marR="0" lvl="4" indent="-330200" algn="l" rtl="0">
              <a:lnSpc>
                <a:spcPct val="115000"/>
              </a:lnSpc>
              <a:spcBef>
                <a:spcPts val="0"/>
              </a:spcBef>
              <a:spcAft>
                <a:spcPts val="0"/>
              </a:spcAft>
              <a:buClr>
                <a:schemeClr val="dk1"/>
              </a:buClr>
              <a:buSzPts val="1600"/>
              <a:buFont typeface="Muli Regular"/>
              <a:buChar char="○"/>
              <a:defRPr sz="1600" b="0" i="0" u="none" strike="noStrike" cap="none">
                <a:solidFill>
                  <a:schemeClr val="dk1"/>
                </a:solidFill>
                <a:latin typeface="Muli Regular"/>
                <a:ea typeface="Muli Regular"/>
                <a:cs typeface="Muli Regular"/>
                <a:sym typeface="Muli Regular"/>
              </a:defRPr>
            </a:lvl5pPr>
            <a:lvl6pPr marL="2743200" marR="0" lvl="5" indent="-330200" algn="l" rtl="0">
              <a:lnSpc>
                <a:spcPct val="115000"/>
              </a:lnSpc>
              <a:spcBef>
                <a:spcPts val="0"/>
              </a:spcBef>
              <a:spcAft>
                <a:spcPts val="0"/>
              </a:spcAft>
              <a:buClr>
                <a:schemeClr val="dk1"/>
              </a:buClr>
              <a:buSzPts val="1600"/>
              <a:buFont typeface="Muli Regular"/>
              <a:buChar char="■"/>
              <a:defRPr sz="1600" b="0" i="0" u="none" strike="noStrike" cap="none">
                <a:solidFill>
                  <a:schemeClr val="dk1"/>
                </a:solidFill>
                <a:latin typeface="Muli Regular"/>
                <a:ea typeface="Muli Regular"/>
                <a:cs typeface="Muli Regular"/>
                <a:sym typeface="Muli Regular"/>
              </a:defRPr>
            </a:lvl6pPr>
            <a:lvl7pPr marL="3200400" marR="0" lvl="6" indent="-330200" algn="l" rtl="0">
              <a:lnSpc>
                <a:spcPct val="115000"/>
              </a:lnSpc>
              <a:spcBef>
                <a:spcPts val="0"/>
              </a:spcBef>
              <a:spcAft>
                <a:spcPts val="0"/>
              </a:spcAft>
              <a:buClr>
                <a:schemeClr val="dk1"/>
              </a:buClr>
              <a:buSzPts val="1600"/>
              <a:buFont typeface="Muli Regular"/>
              <a:buChar char="●"/>
              <a:defRPr sz="1600" b="0" i="0" u="none" strike="noStrike" cap="none">
                <a:solidFill>
                  <a:schemeClr val="dk1"/>
                </a:solidFill>
                <a:latin typeface="Muli Regular"/>
                <a:ea typeface="Muli Regular"/>
                <a:cs typeface="Muli Regular"/>
                <a:sym typeface="Muli Regular"/>
              </a:defRPr>
            </a:lvl7pPr>
            <a:lvl8pPr marL="3657600" marR="0" lvl="7" indent="-330200" algn="l" rtl="0">
              <a:lnSpc>
                <a:spcPct val="115000"/>
              </a:lnSpc>
              <a:spcBef>
                <a:spcPts val="0"/>
              </a:spcBef>
              <a:spcAft>
                <a:spcPts val="0"/>
              </a:spcAft>
              <a:buClr>
                <a:schemeClr val="dk1"/>
              </a:buClr>
              <a:buSzPts val="1600"/>
              <a:buFont typeface="Muli Regular"/>
              <a:buChar char="○"/>
              <a:defRPr sz="1600" b="0" i="0" u="none" strike="noStrike" cap="none">
                <a:solidFill>
                  <a:schemeClr val="dk1"/>
                </a:solidFill>
                <a:latin typeface="Muli Regular"/>
                <a:ea typeface="Muli Regular"/>
                <a:cs typeface="Muli Regular"/>
                <a:sym typeface="Muli Regular"/>
              </a:defRPr>
            </a:lvl8pPr>
            <a:lvl9pPr marL="4114800" marR="0" lvl="8" indent="-330200" algn="l" rtl="0">
              <a:lnSpc>
                <a:spcPct val="115000"/>
              </a:lnSpc>
              <a:spcBef>
                <a:spcPts val="0"/>
              </a:spcBef>
              <a:spcAft>
                <a:spcPts val="0"/>
              </a:spcAft>
              <a:buClr>
                <a:schemeClr val="dk1"/>
              </a:buClr>
              <a:buSzPts val="1600"/>
              <a:buFont typeface="Muli Regular"/>
              <a:buChar char="■"/>
              <a:defRPr sz="1600" b="0" i="0" u="none" strike="noStrike" cap="none">
                <a:solidFill>
                  <a:schemeClr val="dk1"/>
                </a:solidFill>
                <a:latin typeface="Muli Regular"/>
                <a:ea typeface="Muli Regular"/>
                <a:cs typeface="Muli Regular"/>
                <a:sym typeface="Muli Regular"/>
              </a:defRPr>
            </a:lvl9pPr>
          </a:lstStyle>
          <a:p>
            <a:pPr marL="0" indent="0">
              <a:buFont typeface="Muli Regular"/>
              <a:buNone/>
            </a:pPr>
            <a:r>
              <a:rPr lang="en-US" b="1" dirty="0"/>
              <a:t>Components</a:t>
            </a:r>
          </a:p>
          <a:p>
            <a:pPr marL="0" indent="0">
              <a:buFont typeface="Muli Regular"/>
              <a:buNone/>
            </a:pPr>
            <a:r>
              <a:rPr lang="vi-VN" sz="1200" dirty="0"/>
              <a:t>Là các thành phần được chia nhỏ. Trong ReactJS, hai loại components chính là  class components và functional components.</a:t>
            </a:r>
            <a:endParaRPr lang="en-US" sz="12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barn(inVertical)">
                                      <p:cBhvr>
                                        <p:cTn id="7" dur="500"/>
                                        <p:tgtEl>
                                          <p:spTgt spid="125">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5">
                                            <p:txEl>
                                              <p:pRg st="1" end="1"/>
                                            </p:txEl>
                                          </p:spTgt>
                                        </p:tgtEl>
                                        <p:attrNameLst>
                                          <p:attrName>style.visibility</p:attrName>
                                        </p:attrNameLst>
                                      </p:cBhvr>
                                      <p:to>
                                        <p:strVal val="visible"/>
                                      </p:to>
                                    </p:set>
                                    <p:animEffect transition="in" filter="barn(inVertical)">
                                      <p:cBhvr>
                                        <p:cTn id="10" dur="500"/>
                                        <p:tgtEl>
                                          <p:spTgt spid="12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7">
                                            <p:txEl>
                                              <p:pRg st="0" end="0"/>
                                            </p:txEl>
                                          </p:spTgt>
                                        </p:tgtEl>
                                        <p:attrNameLst>
                                          <p:attrName>style.visibility</p:attrName>
                                        </p:attrNameLst>
                                      </p:cBhvr>
                                      <p:to>
                                        <p:strVal val="visible"/>
                                      </p:to>
                                    </p:set>
                                    <p:animEffect transition="in" filter="barn(inVertical)">
                                      <p:cBhvr>
                                        <p:cTn id="15" dur="500"/>
                                        <p:tgtEl>
                                          <p:spTgt spid="127">
                                            <p:txEl>
                                              <p:pRg st="0" end="0"/>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7">
                                            <p:txEl>
                                              <p:pRg st="1" end="1"/>
                                            </p:txEl>
                                          </p:spTgt>
                                        </p:tgtEl>
                                        <p:attrNameLst>
                                          <p:attrName>style.visibility</p:attrName>
                                        </p:attrNameLst>
                                      </p:cBhvr>
                                      <p:to>
                                        <p:strVal val="visible"/>
                                      </p:to>
                                    </p:set>
                                    <p:animEffect transition="in" filter="barn(inVertical)">
                                      <p:cBhvr>
                                        <p:cTn id="18" dur="500"/>
                                        <p:tgtEl>
                                          <p:spTgt spid="12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uiExpand="1" build="p"/>
      <p:bldP spid="127" grpId="0" uiExpand="1"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8" name="Google Shape;98;p19">
            <a:extLst>
              <a:ext uri="{FF2B5EF4-FFF2-40B4-BE49-F238E27FC236}">
                <a16:creationId xmlns:a16="http://schemas.microsoft.com/office/drawing/2014/main" id="{F33B880C-FE74-4D75-8ECD-63F65D831409}"/>
              </a:ext>
            </a:extLst>
          </p:cNvPr>
          <p:cNvSpPr txBox="1">
            <a:spLocks/>
          </p:cNvSpPr>
          <p:nvPr/>
        </p:nvSpPr>
        <p:spPr>
          <a:xfrm>
            <a:off x="439480" y="192444"/>
            <a:ext cx="8828050" cy="393601"/>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err="1">
                <a:solidFill>
                  <a:schemeClr val="bg2">
                    <a:lumMod val="75000"/>
                  </a:schemeClr>
                </a:solidFill>
                <a:latin typeface="Playfair Display" panose="020B0604020202020204" pitchFamily="2" charset="0"/>
              </a:rPr>
              <a:t>Quy</a:t>
            </a:r>
            <a:r>
              <a:rPr lang="en-US" sz="2800" dirty="0">
                <a:solidFill>
                  <a:schemeClr val="bg2">
                    <a:lumMod val="75000"/>
                  </a:schemeClr>
                </a:solidFill>
                <a:latin typeface="Playfair Display" panose="020B0604020202020204" pitchFamily="2" charset="0"/>
              </a:rPr>
              <a:t> </a:t>
            </a:r>
            <a:r>
              <a:rPr lang="en-US" sz="2800" dirty="0" err="1">
                <a:solidFill>
                  <a:schemeClr val="bg2">
                    <a:lumMod val="75000"/>
                  </a:schemeClr>
                </a:solidFill>
                <a:latin typeface="Playfair Display" panose="020B0604020202020204" pitchFamily="2" charset="0"/>
              </a:rPr>
              <a:t>trình</a:t>
            </a:r>
            <a:r>
              <a:rPr lang="en-US" sz="2800" dirty="0">
                <a:solidFill>
                  <a:schemeClr val="bg2">
                    <a:lumMod val="75000"/>
                  </a:schemeClr>
                </a:solidFill>
                <a:latin typeface="Playfair Display" panose="020B0604020202020204" pitchFamily="2" charset="0"/>
              </a:rPr>
              <a:t> </a:t>
            </a:r>
            <a:r>
              <a:rPr lang="en-US" sz="2800" dirty="0" err="1">
                <a:solidFill>
                  <a:schemeClr val="bg2">
                    <a:lumMod val="75000"/>
                  </a:schemeClr>
                </a:solidFill>
                <a:latin typeface="Playfair Display" panose="020B0604020202020204" pitchFamily="2" charset="0"/>
              </a:rPr>
              <a:t>thiết</a:t>
            </a:r>
            <a:r>
              <a:rPr lang="en-US" sz="2800" dirty="0">
                <a:solidFill>
                  <a:schemeClr val="bg2">
                    <a:lumMod val="75000"/>
                  </a:schemeClr>
                </a:solidFill>
                <a:latin typeface="Playfair Display" panose="020B0604020202020204" pitchFamily="2" charset="0"/>
              </a:rPr>
              <a:t> </a:t>
            </a:r>
            <a:r>
              <a:rPr lang="en-US" sz="2800" dirty="0" err="1">
                <a:solidFill>
                  <a:schemeClr val="bg2">
                    <a:lumMod val="75000"/>
                  </a:schemeClr>
                </a:solidFill>
                <a:latin typeface="Playfair Display" panose="020B0604020202020204" pitchFamily="2" charset="0"/>
              </a:rPr>
              <a:t>kế</a:t>
            </a:r>
            <a:r>
              <a:rPr lang="en-US" sz="2800" dirty="0">
                <a:solidFill>
                  <a:schemeClr val="bg2">
                    <a:lumMod val="75000"/>
                  </a:schemeClr>
                </a:solidFill>
                <a:latin typeface="Playfair Display" panose="020B0604020202020204" pitchFamily="2" charset="0"/>
              </a:rPr>
              <a:t> </a:t>
            </a:r>
            <a:r>
              <a:rPr lang="en-US" sz="2800" dirty="0" err="1">
                <a:solidFill>
                  <a:schemeClr val="bg2">
                    <a:lumMod val="75000"/>
                  </a:schemeClr>
                </a:solidFill>
                <a:latin typeface="Playfair Display" panose="020B0604020202020204" pitchFamily="2" charset="0"/>
              </a:rPr>
              <a:t>và</a:t>
            </a:r>
            <a:r>
              <a:rPr lang="en-US" sz="2800" dirty="0">
                <a:solidFill>
                  <a:schemeClr val="bg2">
                    <a:lumMod val="75000"/>
                  </a:schemeClr>
                </a:solidFill>
                <a:latin typeface="Playfair Display" panose="020B0604020202020204" pitchFamily="2" charset="0"/>
              </a:rPr>
              <a:t> </a:t>
            </a:r>
            <a:r>
              <a:rPr lang="en-US" sz="2800" dirty="0" err="1">
                <a:solidFill>
                  <a:schemeClr val="bg2">
                    <a:lumMod val="75000"/>
                  </a:schemeClr>
                </a:solidFill>
                <a:latin typeface="Playfair Display" panose="020B0604020202020204" pitchFamily="2" charset="0"/>
              </a:rPr>
              <a:t>phát</a:t>
            </a:r>
            <a:r>
              <a:rPr lang="en-US" sz="2800" dirty="0">
                <a:solidFill>
                  <a:schemeClr val="bg2">
                    <a:lumMod val="75000"/>
                  </a:schemeClr>
                </a:solidFill>
                <a:latin typeface="Playfair Display" panose="020B0604020202020204" pitchFamily="2" charset="0"/>
              </a:rPr>
              <a:t> </a:t>
            </a:r>
            <a:r>
              <a:rPr lang="en-US" sz="2800" dirty="0" err="1">
                <a:solidFill>
                  <a:schemeClr val="bg2">
                    <a:lumMod val="75000"/>
                  </a:schemeClr>
                </a:solidFill>
                <a:latin typeface="Playfair Display" panose="020B0604020202020204" pitchFamily="2" charset="0"/>
              </a:rPr>
              <a:t>triển</a:t>
            </a:r>
            <a:r>
              <a:rPr lang="en-US" sz="2800" dirty="0">
                <a:solidFill>
                  <a:schemeClr val="bg2">
                    <a:lumMod val="75000"/>
                  </a:schemeClr>
                </a:solidFill>
                <a:latin typeface="Playfair Display" panose="020B0604020202020204" pitchFamily="2" charset="0"/>
              </a:rPr>
              <a:t> website </a:t>
            </a:r>
            <a:r>
              <a:rPr lang="en-US" sz="2800" dirty="0" err="1">
                <a:solidFill>
                  <a:schemeClr val="bg2">
                    <a:lumMod val="75000"/>
                  </a:schemeClr>
                </a:solidFill>
                <a:latin typeface="Playfair Display" panose="020B0604020202020204" pitchFamily="2" charset="0"/>
              </a:rPr>
              <a:t>bằng</a:t>
            </a:r>
            <a:r>
              <a:rPr lang="en-US" sz="2800" dirty="0">
                <a:solidFill>
                  <a:schemeClr val="bg2">
                    <a:lumMod val="75000"/>
                  </a:schemeClr>
                </a:solidFill>
                <a:latin typeface="Playfair Display" panose="020B0604020202020204" pitchFamily="2" charset="0"/>
              </a:rPr>
              <a:t> </a:t>
            </a:r>
            <a:r>
              <a:rPr lang="en-US" sz="2800" dirty="0" err="1">
                <a:solidFill>
                  <a:schemeClr val="bg2">
                    <a:lumMod val="75000"/>
                  </a:schemeClr>
                </a:solidFill>
                <a:latin typeface="Playfair Display" panose="020B0604020202020204" pitchFamily="2" charset="0"/>
              </a:rPr>
              <a:t>ReactJs</a:t>
            </a:r>
            <a:endParaRPr lang="en-US" sz="2800" dirty="0">
              <a:solidFill>
                <a:schemeClr val="bg2">
                  <a:lumMod val="75000"/>
                </a:schemeClr>
              </a:solidFill>
              <a:latin typeface="Playfair Display" panose="020B0604020202020204" pitchFamily="2" charset="0"/>
            </a:endParaRPr>
          </a:p>
        </p:txBody>
      </p:sp>
      <p:graphicFrame>
        <p:nvGraphicFramePr>
          <p:cNvPr id="6" name="Table 6">
            <a:extLst>
              <a:ext uri="{FF2B5EF4-FFF2-40B4-BE49-F238E27FC236}">
                <a16:creationId xmlns:a16="http://schemas.microsoft.com/office/drawing/2014/main" id="{67DBC0E9-BFB2-4CEB-BCFC-B4FB38D5E695}"/>
              </a:ext>
            </a:extLst>
          </p:cNvPr>
          <p:cNvGraphicFramePr>
            <a:graphicFrameLocks noGrp="1"/>
          </p:cNvGraphicFramePr>
          <p:nvPr>
            <p:extLst>
              <p:ext uri="{D42A27DB-BD31-4B8C-83A1-F6EECF244321}">
                <p14:modId xmlns:p14="http://schemas.microsoft.com/office/powerpoint/2010/main" val="2598070981"/>
              </p:ext>
            </p:extLst>
          </p:nvPr>
        </p:nvGraphicFramePr>
        <p:xfrm>
          <a:off x="248093" y="694660"/>
          <a:ext cx="8725785" cy="4299936"/>
        </p:xfrm>
        <a:graphic>
          <a:graphicData uri="http://schemas.openxmlformats.org/drawingml/2006/table">
            <a:tbl>
              <a:tblPr firstRow="1" bandRow="1">
                <a:tableStyleId>{00A15C55-8517-42AA-B614-E9B94910E393}</a:tableStyleId>
              </a:tblPr>
              <a:tblGrid>
                <a:gridCol w="2908595">
                  <a:extLst>
                    <a:ext uri="{9D8B030D-6E8A-4147-A177-3AD203B41FA5}">
                      <a16:colId xmlns:a16="http://schemas.microsoft.com/office/drawing/2014/main" val="720383400"/>
                    </a:ext>
                  </a:extLst>
                </a:gridCol>
                <a:gridCol w="2908595">
                  <a:extLst>
                    <a:ext uri="{9D8B030D-6E8A-4147-A177-3AD203B41FA5}">
                      <a16:colId xmlns:a16="http://schemas.microsoft.com/office/drawing/2014/main" val="3231397317"/>
                    </a:ext>
                  </a:extLst>
                </a:gridCol>
                <a:gridCol w="2908595">
                  <a:extLst>
                    <a:ext uri="{9D8B030D-6E8A-4147-A177-3AD203B41FA5}">
                      <a16:colId xmlns:a16="http://schemas.microsoft.com/office/drawing/2014/main" val="3263322367"/>
                    </a:ext>
                  </a:extLst>
                </a:gridCol>
              </a:tblGrid>
              <a:tr h="2149968">
                <a:tc>
                  <a:txBody>
                    <a:bodyPr/>
                    <a:lstStyle/>
                    <a:p>
                      <a:endParaRPr lang="en-US" dirty="0"/>
                    </a:p>
                  </a:txBody>
                  <a:tcPr>
                    <a:solidFill>
                      <a:schemeClr val="bg2">
                        <a:lumMod val="20000"/>
                        <a:lumOff val="80000"/>
                      </a:schemeClr>
                    </a:solidFill>
                  </a:tcPr>
                </a:tc>
                <a:tc>
                  <a:txBody>
                    <a:bodyPr/>
                    <a:lstStyle/>
                    <a:p>
                      <a:endParaRPr lang="en-US" dirty="0"/>
                    </a:p>
                  </a:txBody>
                  <a:tcPr>
                    <a:solidFill>
                      <a:schemeClr val="bg2">
                        <a:lumMod val="20000"/>
                        <a:lumOff val="80000"/>
                      </a:schemeClr>
                    </a:solidFill>
                  </a:tcPr>
                </a:tc>
                <a:tc>
                  <a:txBody>
                    <a:bodyPr/>
                    <a:lstStyle/>
                    <a:p>
                      <a:endParaRPr lang="en-US" dirty="0"/>
                    </a:p>
                  </a:txBody>
                  <a:tcPr>
                    <a:solidFill>
                      <a:schemeClr val="bg2">
                        <a:lumMod val="20000"/>
                        <a:lumOff val="80000"/>
                      </a:schemeClr>
                    </a:solidFill>
                  </a:tcPr>
                </a:tc>
                <a:extLst>
                  <a:ext uri="{0D108BD9-81ED-4DB2-BD59-A6C34878D82A}">
                    <a16:rowId xmlns:a16="http://schemas.microsoft.com/office/drawing/2014/main" val="4238136575"/>
                  </a:ext>
                </a:extLst>
              </a:tr>
              <a:tr h="2149968">
                <a:tc>
                  <a:txBody>
                    <a:bodyPr/>
                    <a:lstStyle/>
                    <a:p>
                      <a:endParaRPr lang="en-US" dirty="0"/>
                    </a:p>
                  </a:txBody>
                  <a:tcPr>
                    <a:solidFill>
                      <a:schemeClr val="bg2">
                        <a:lumMod val="20000"/>
                        <a:lumOff val="80000"/>
                      </a:schemeClr>
                    </a:solidFill>
                  </a:tcPr>
                </a:tc>
                <a:tc>
                  <a:txBody>
                    <a:bodyPr/>
                    <a:lstStyle/>
                    <a:p>
                      <a:endParaRPr lang="en-US" dirty="0"/>
                    </a:p>
                  </a:txBody>
                  <a:tcPr>
                    <a:solidFill>
                      <a:schemeClr val="bg2">
                        <a:lumMod val="20000"/>
                        <a:lumOff val="80000"/>
                      </a:schemeClr>
                    </a:solidFill>
                  </a:tcPr>
                </a:tc>
                <a:tc>
                  <a:txBody>
                    <a:bodyPr/>
                    <a:lstStyle/>
                    <a:p>
                      <a:endParaRPr lang="en-US" dirty="0"/>
                    </a:p>
                  </a:txBody>
                  <a:tcPr>
                    <a:solidFill>
                      <a:schemeClr val="bg2">
                        <a:lumMod val="20000"/>
                        <a:lumOff val="80000"/>
                      </a:schemeClr>
                    </a:solidFill>
                  </a:tcPr>
                </a:tc>
                <a:extLst>
                  <a:ext uri="{0D108BD9-81ED-4DB2-BD59-A6C34878D82A}">
                    <a16:rowId xmlns:a16="http://schemas.microsoft.com/office/drawing/2014/main" val="3155059221"/>
                  </a:ext>
                </a:extLst>
              </a:tr>
            </a:tbl>
          </a:graphicData>
        </a:graphic>
      </p:graphicFrame>
      <p:pic>
        <p:nvPicPr>
          <p:cNvPr id="8" name="Picture 7">
            <a:extLst>
              <a:ext uri="{FF2B5EF4-FFF2-40B4-BE49-F238E27FC236}">
                <a16:creationId xmlns:a16="http://schemas.microsoft.com/office/drawing/2014/main" id="{EBF60B15-74AB-49AB-83BA-A218020F79B3}"/>
              </a:ext>
            </a:extLst>
          </p:cNvPr>
          <p:cNvPicPr>
            <a:picLocks noChangeAspect="1"/>
          </p:cNvPicPr>
          <p:nvPr/>
        </p:nvPicPr>
        <p:blipFill>
          <a:blip r:embed="rId3"/>
          <a:stretch>
            <a:fillRect/>
          </a:stretch>
        </p:blipFill>
        <p:spPr>
          <a:xfrm>
            <a:off x="7247376" y="2979076"/>
            <a:ext cx="633164" cy="634370"/>
          </a:xfrm>
          <a:prstGeom prst="rect">
            <a:avLst/>
          </a:prstGeom>
        </p:spPr>
      </p:pic>
      <p:pic>
        <p:nvPicPr>
          <p:cNvPr id="10" name="Picture 9">
            <a:extLst>
              <a:ext uri="{FF2B5EF4-FFF2-40B4-BE49-F238E27FC236}">
                <a16:creationId xmlns:a16="http://schemas.microsoft.com/office/drawing/2014/main" id="{3E7F67AC-9EC5-4CE0-97F2-0654CE8CF480}"/>
              </a:ext>
            </a:extLst>
          </p:cNvPr>
          <p:cNvPicPr>
            <a:picLocks noChangeAspect="1"/>
          </p:cNvPicPr>
          <p:nvPr/>
        </p:nvPicPr>
        <p:blipFill>
          <a:blip r:embed="rId4"/>
          <a:stretch>
            <a:fillRect/>
          </a:stretch>
        </p:blipFill>
        <p:spPr>
          <a:xfrm>
            <a:off x="4279142" y="2954165"/>
            <a:ext cx="658028" cy="659281"/>
          </a:xfrm>
          <a:prstGeom prst="rect">
            <a:avLst/>
          </a:prstGeom>
        </p:spPr>
      </p:pic>
      <p:pic>
        <p:nvPicPr>
          <p:cNvPr id="12" name="Picture 11">
            <a:extLst>
              <a:ext uri="{FF2B5EF4-FFF2-40B4-BE49-F238E27FC236}">
                <a16:creationId xmlns:a16="http://schemas.microsoft.com/office/drawing/2014/main" id="{F1BF9D72-87C0-47A1-9C77-208116C37244}"/>
              </a:ext>
            </a:extLst>
          </p:cNvPr>
          <p:cNvPicPr>
            <a:picLocks noChangeAspect="1"/>
          </p:cNvPicPr>
          <p:nvPr/>
        </p:nvPicPr>
        <p:blipFill>
          <a:blip r:embed="rId5"/>
          <a:stretch>
            <a:fillRect/>
          </a:stretch>
        </p:blipFill>
        <p:spPr>
          <a:xfrm>
            <a:off x="1343277" y="2944996"/>
            <a:ext cx="659281" cy="659281"/>
          </a:xfrm>
          <a:prstGeom prst="rect">
            <a:avLst/>
          </a:prstGeom>
        </p:spPr>
      </p:pic>
      <p:pic>
        <p:nvPicPr>
          <p:cNvPr id="14" name="Picture 13">
            <a:extLst>
              <a:ext uri="{FF2B5EF4-FFF2-40B4-BE49-F238E27FC236}">
                <a16:creationId xmlns:a16="http://schemas.microsoft.com/office/drawing/2014/main" id="{5038E15A-A209-4E23-8F36-DF49C218FE23}"/>
              </a:ext>
            </a:extLst>
          </p:cNvPr>
          <p:cNvPicPr>
            <a:picLocks noChangeAspect="1"/>
          </p:cNvPicPr>
          <p:nvPr/>
        </p:nvPicPr>
        <p:blipFill>
          <a:blip r:embed="rId6"/>
          <a:stretch>
            <a:fillRect/>
          </a:stretch>
        </p:blipFill>
        <p:spPr>
          <a:xfrm>
            <a:off x="7147605" y="763122"/>
            <a:ext cx="719623" cy="719623"/>
          </a:xfrm>
          <a:prstGeom prst="rect">
            <a:avLst/>
          </a:prstGeom>
        </p:spPr>
      </p:pic>
      <p:pic>
        <p:nvPicPr>
          <p:cNvPr id="16" name="Picture 15">
            <a:extLst>
              <a:ext uri="{FF2B5EF4-FFF2-40B4-BE49-F238E27FC236}">
                <a16:creationId xmlns:a16="http://schemas.microsoft.com/office/drawing/2014/main" id="{01E2A5C8-A9FF-4260-B0F6-E9E75136C260}"/>
              </a:ext>
            </a:extLst>
          </p:cNvPr>
          <p:cNvPicPr>
            <a:picLocks noChangeAspect="1"/>
          </p:cNvPicPr>
          <p:nvPr/>
        </p:nvPicPr>
        <p:blipFill>
          <a:blip r:embed="rId7"/>
          <a:stretch>
            <a:fillRect/>
          </a:stretch>
        </p:blipFill>
        <p:spPr>
          <a:xfrm>
            <a:off x="4255450" y="767400"/>
            <a:ext cx="711069" cy="711069"/>
          </a:xfrm>
          <a:prstGeom prst="rect">
            <a:avLst/>
          </a:prstGeom>
        </p:spPr>
      </p:pic>
      <p:pic>
        <p:nvPicPr>
          <p:cNvPr id="22" name="Picture 21">
            <a:extLst>
              <a:ext uri="{FF2B5EF4-FFF2-40B4-BE49-F238E27FC236}">
                <a16:creationId xmlns:a16="http://schemas.microsoft.com/office/drawing/2014/main" id="{2ACD870F-2634-4A37-B8AA-95D69603180B}"/>
              </a:ext>
            </a:extLst>
          </p:cNvPr>
          <p:cNvPicPr>
            <a:picLocks noChangeAspect="1"/>
          </p:cNvPicPr>
          <p:nvPr/>
        </p:nvPicPr>
        <p:blipFill>
          <a:blip r:embed="rId8"/>
          <a:stretch>
            <a:fillRect/>
          </a:stretch>
        </p:blipFill>
        <p:spPr>
          <a:xfrm>
            <a:off x="1332614" y="797859"/>
            <a:ext cx="680610" cy="680610"/>
          </a:xfrm>
          <a:prstGeom prst="rect">
            <a:avLst/>
          </a:prstGeom>
        </p:spPr>
      </p:pic>
      <p:sp>
        <p:nvSpPr>
          <p:cNvPr id="25" name="TextBox 24">
            <a:extLst>
              <a:ext uri="{FF2B5EF4-FFF2-40B4-BE49-F238E27FC236}">
                <a16:creationId xmlns:a16="http://schemas.microsoft.com/office/drawing/2014/main" id="{81BBD85C-13FF-477C-B302-1D7713C2278E}"/>
              </a:ext>
            </a:extLst>
          </p:cNvPr>
          <p:cNvSpPr txBox="1"/>
          <p:nvPr/>
        </p:nvSpPr>
        <p:spPr>
          <a:xfrm>
            <a:off x="793511" y="1581668"/>
            <a:ext cx="1758815" cy="307777"/>
          </a:xfrm>
          <a:prstGeom prst="rect">
            <a:avLst/>
          </a:prstGeom>
          <a:noFill/>
        </p:spPr>
        <p:txBody>
          <a:bodyPr wrap="none" rtlCol="0">
            <a:spAutoFit/>
          </a:bodyPr>
          <a:lstStyle/>
          <a:p>
            <a:pPr algn="ctr"/>
            <a:r>
              <a:rPr lang="vi-VN" b="1" i="0" dirty="0">
                <a:solidFill>
                  <a:srgbClr val="FF0000"/>
                </a:solidFill>
                <a:effectLst/>
                <a:latin typeface="PoppinsBold"/>
              </a:rPr>
              <a:t>01 -</a:t>
            </a:r>
            <a:r>
              <a:rPr lang="vi-VN" b="0" i="0" dirty="0">
                <a:solidFill>
                  <a:srgbClr val="333333"/>
                </a:solidFill>
                <a:effectLst/>
                <a:latin typeface="Playfair Display" panose="00000500000000000000" pitchFamily="2" charset="0"/>
              </a:rPr>
              <a:t>Tạo môi trường</a:t>
            </a:r>
          </a:p>
        </p:txBody>
      </p:sp>
      <p:sp>
        <p:nvSpPr>
          <p:cNvPr id="26" name="TextBox 25">
            <a:extLst>
              <a:ext uri="{FF2B5EF4-FFF2-40B4-BE49-F238E27FC236}">
                <a16:creationId xmlns:a16="http://schemas.microsoft.com/office/drawing/2014/main" id="{5A1BD57D-4615-4325-840A-EF676CF23674}"/>
              </a:ext>
            </a:extLst>
          </p:cNvPr>
          <p:cNvSpPr txBox="1"/>
          <p:nvPr/>
        </p:nvSpPr>
        <p:spPr>
          <a:xfrm>
            <a:off x="248093" y="1992644"/>
            <a:ext cx="2998380" cy="600164"/>
          </a:xfrm>
          <a:prstGeom prst="rect">
            <a:avLst/>
          </a:prstGeom>
          <a:noFill/>
        </p:spPr>
        <p:txBody>
          <a:bodyPr wrap="square" rtlCol="0">
            <a:spAutoFit/>
          </a:bodyPr>
          <a:lstStyle/>
          <a:p>
            <a:pPr algn="ctr"/>
            <a:r>
              <a:rPr lang="vi-VN" sz="1100" b="0" i="0" dirty="0">
                <a:solidFill>
                  <a:srgbClr val="212529"/>
                </a:solidFill>
                <a:effectLst/>
                <a:latin typeface="+mj-lt"/>
              </a:rPr>
              <a:t>Đầu tiên, thiết lập môi trường để phát triển React. </a:t>
            </a:r>
            <a:endParaRPr lang="en-US" sz="1100" b="0" i="0" dirty="0">
              <a:solidFill>
                <a:srgbClr val="212529"/>
              </a:solidFill>
              <a:effectLst/>
              <a:latin typeface="+mj-lt"/>
            </a:endParaRPr>
          </a:p>
          <a:p>
            <a:pPr algn="ctr"/>
            <a:r>
              <a:rPr lang="en-US" sz="1100" dirty="0">
                <a:solidFill>
                  <a:srgbClr val="212529"/>
                </a:solidFill>
                <a:latin typeface="Times New Roman" panose="02020603050405020304" pitchFamily="18" charset="0"/>
                <a:cs typeface="Times New Roman" panose="02020603050405020304" pitchFamily="18" charset="0"/>
              </a:rPr>
              <a:t>T</a:t>
            </a:r>
            <a:r>
              <a:rPr lang="vi-VN" sz="1100" b="0" i="0" dirty="0">
                <a:solidFill>
                  <a:srgbClr val="212529"/>
                </a:solidFill>
                <a:effectLst/>
                <a:latin typeface="+mj-lt"/>
              </a:rPr>
              <a:t>iến hành cài đặt môi trường dựa trên server </a:t>
            </a:r>
            <a:endParaRPr lang="en-US" sz="1100" b="0" i="0" dirty="0">
              <a:solidFill>
                <a:srgbClr val="212529"/>
              </a:solidFill>
              <a:effectLst/>
              <a:latin typeface="+mj-lt"/>
            </a:endParaRPr>
          </a:p>
          <a:p>
            <a:pPr algn="ctr"/>
            <a:r>
              <a:rPr lang="vi-VN" sz="1100" b="0" i="0" dirty="0">
                <a:solidFill>
                  <a:srgbClr val="212529"/>
                </a:solidFill>
                <a:effectLst/>
                <a:latin typeface="+mj-lt"/>
              </a:rPr>
              <a:t>NodeJS và NPM cho dự án Website từ ReactJS.</a:t>
            </a:r>
            <a:endParaRPr lang="en-US" sz="1100" dirty="0">
              <a:latin typeface="+mj-lt"/>
            </a:endParaRPr>
          </a:p>
        </p:txBody>
      </p:sp>
      <p:sp>
        <p:nvSpPr>
          <p:cNvPr id="27" name="TextBox 26">
            <a:extLst>
              <a:ext uri="{FF2B5EF4-FFF2-40B4-BE49-F238E27FC236}">
                <a16:creationId xmlns:a16="http://schemas.microsoft.com/office/drawing/2014/main" id="{C351828C-B601-4A59-9B8D-AD183269DDB3}"/>
              </a:ext>
            </a:extLst>
          </p:cNvPr>
          <p:cNvSpPr txBox="1"/>
          <p:nvPr/>
        </p:nvSpPr>
        <p:spPr>
          <a:xfrm>
            <a:off x="3878251" y="1581668"/>
            <a:ext cx="1465466" cy="307777"/>
          </a:xfrm>
          <a:prstGeom prst="rect">
            <a:avLst/>
          </a:prstGeom>
          <a:noFill/>
        </p:spPr>
        <p:txBody>
          <a:bodyPr wrap="none" rtlCol="0">
            <a:spAutoFit/>
          </a:bodyPr>
          <a:lstStyle/>
          <a:p>
            <a:r>
              <a:rPr lang="en-US" b="1" i="0" dirty="0">
                <a:solidFill>
                  <a:srgbClr val="FF0000"/>
                </a:solidFill>
                <a:effectLst/>
                <a:latin typeface="PoppinsBold"/>
              </a:rPr>
              <a:t>02 -</a:t>
            </a:r>
            <a:r>
              <a:rPr lang="en-US" b="0" i="0" dirty="0" err="1">
                <a:solidFill>
                  <a:srgbClr val="333333"/>
                </a:solidFill>
                <a:effectLst/>
                <a:latin typeface="Playfair Display" panose="00000500000000000000" pitchFamily="2" charset="0"/>
              </a:rPr>
              <a:t>Tạo</a:t>
            </a:r>
            <a:r>
              <a:rPr lang="en-US" b="0" i="0" dirty="0">
                <a:solidFill>
                  <a:srgbClr val="333333"/>
                </a:solidFill>
                <a:effectLst/>
                <a:latin typeface="Playfair Display" panose="00000500000000000000" pitchFamily="2" charset="0"/>
              </a:rPr>
              <a:t> Project</a:t>
            </a:r>
          </a:p>
        </p:txBody>
      </p:sp>
      <p:sp>
        <p:nvSpPr>
          <p:cNvPr id="28" name="TextBox 27">
            <a:extLst>
              <a:ext uri="{FF2B5EF4-FFF2-40B4-BE49-F238E27FC236}">
                <a16:creationId xmlns:a16="http://schemas.microsoft.com/office/drawing/2014/main" id="{C70E220C-3D70-4AF0-A7CB-50D2C7B1B73B}"/>
              </a:ext>
            </a:extLst>
          </p:cNvPr>
          <p:cNvSpPr txBox="1"/>
          <p:nvPr/>
        </p:nvSpPr>
        <p:spPr>
          <a:xfrm>
            <a:off x="3173447" y="1992644"/>
            <a:ext cx="2908324" cy="600164"/>
          </a:xfrm>
          <a:prstGeom prst="rect">
            <a:avLst/>
          </a:prstGeom>
          <a:noFill/>
        </p:spPr>
        <p:txBody>
          <a:bodyPr wrap="square" rtlCol="0">
            <a:spAutoFit/>
          </a:bodyPr>
          <a:lstStyle/>
          <a:p>
            <a:pPr algn="ctr"/>
            <a:r>
              <a:rPr lang="vi-VN" sz="1100" b="0" i="0" dirty="0">
                <a:solidFill>
                  <a:srgbClr val="212529"/>
                </a:solidFill>
                <a:effectLst/>
                <a:latin typeface="+mj-lt"/>
              </a:rPr>
              <a:t>Khi đã có môi trường, thực hiện</a:t>
            </a:r>
            <a:r>
              <a:rPr lang="en-US" sz="1100" b="0" i="0" dirty="0">
                <a:solidFill>
                  <a:srgbClr val="212529"/>
                </a:solidFill>
                <a:effectLst/>
                <a:latin typeface="+mj-lt"/>
              </a:rPr>
              <a:t> </a:t>
            </a:r>
            <a:r>
              <a:rPr lang="vi-VN" sz="1100" b="0" i="0" dirty="0">
                <a:solidFill>
                  <a:srgbClr val="212529"/>
                </a:solidFill>
                <a:effectLst/>
                <a:latin typeface="+mj-lt"/>
              </a:rPr>
              <a:t>bước khởi tạo </a:t>
            </a:r>
            <a:r>
              <a:rPr lang="en-US" sz="1100" b="0" i="0" dirty="0">
                <a:solidFill>
                  <a:srgbClr val="212529"/>
                </a:solidFill>
                <a:effectLst/>
                <a:latin typeface="Times New Roman" panose="02020603050405020304" pitchFamily="18" charset="0"/>
                <a:cs typeface="Times New Roman" panose="02020603050405020304" pitchFamily="18" charset="0"/>
              </a:rPr>
              <a:t>p</a:t>
            </a:r>
            <a:r>
              <a:rPr lang="vi-VN" sz="1100" b="0" i="0" dirty="0">
                <a:solidFill>
                  <a:srgbClr val="212529"/>
                </a:solidFill>
                <a:effectLst/>
                <a:latin typeface="Times New Roman" panose="02020603050405020304" pitchFamily="18" charset="0"/>
                <a:cs typeface="Times New Roman" panose="02020603050405020304" pitchFamily="18" charset="0"/>
              </a:rPr>
              <a:t>r</a:t>
            </a:r>
            <a:r>
              <a:rPr lang="vi-VN" sz="1100" b="0" i="0" dirty="0">
                <a:solidFill>
                  <a:srgbClr val="212529"/>
                </a:solidFill>
                <a:effectLst/>
                <a:latin typeface="+mj-lt"/>
              </a:rPr>
              <a:t>oject React chạy trên môi trường NodeJS để bắt đầu thực hiện chuyển giao diện website mới.</a:t>
            </a:r>
            <a:endParaRPr lang="en-US" sz="1100" dirty="0">
              <a:latin typeface="+mj-lt"/>
            </a:endParaRPr>
          </a:p>
        </p:txBody>
      </p:sp>
      <p:sp>
        <p:nvSpPr>
          <p:cNvPr id="29" name="TextBox 28">
            <a:extLst>
              <a:ext uri="{FF2B5EF4-FFF2-40B4-BE49-F238E27FC236}">
                <a16:creationId xmlns:a16="http://schemas.microsoft.com/office/drawing/2014/main" id="{54FD8966-842D-4CDB-93BC-5E699B937DF5}"/>
              </a:ext>
            </a:extLst>
          </p:cNvPr>
          <p:cNvSpPr txBox="1"/>
          <p:nvPr/>
        </p:nvSpPr>
        <p:spPr>
          <a:xfrm>
            <a:off x="6234601" y="1581667"/>
            <a:ext cx="2661306" cy="307777"/>
          </a:xfrm>
          <a:prstGeom prst="rect">
            <a:avLst/>
          </a:prstGeom>
          <a:noFill/>
        </p:spPr>
        <p:txBody>
          <a:bodyPr wrap="none" rtlCol="0">
            <a:spAutoFit/>
          </a:bodyPr>
          <a:lstStyle/>
          <a:p>
            <a:r>
              <a:rPr lang="vi-VN" b="1" i="0" dirty="0">
                <a:solidFill>
                  <a:srgbClr val="FF0000"/>
                </a:solidFill>
                <a:effectLst/>
                <a:latin typeface="PoppinsBold"/>
              </a:rPr>
              <a:t>03 -</a:t>
            </a:r>
            <a:r>
              <a:rPr lang="vi-VN" b="0" i="0" dirty="0">
                <a:solidFill>
                  <a:srgbClr val="333333"/>
                </a:solidFill>
                <a:effectLst/>
                <a:latin typeface="Playfair Display" panose="00000500000000000000" pitchFamily="2" charset="0"/>
              </a:rPr>
              <a:t>Cài đặt thư viện Bootstrap</a:t>
            </a:r>
          </a:p>
        </p:txBody>
      </p:sp>
      <p:sp>
        <p:nvSpPr>
          <p:cNvPr id="30" name="TextBox 29">
            <a:extLst>
              <a:ext uri="{FF2B5EF4-FFF2-40B4-BE49-F238E27FC236}">
                <a16:creationId xmlns:a16="http://schemas.microsoft.com/office/drawing/2014/main" id="{D5935837-B177-4BA1-8F42-030D00D64D3B}"/>
              </a:ext>
            </a:extLst>
          </p:cNvPr>
          <p:cNvSpPr txBox="1"/>
          <p:nvPr/>
        </p:nvSpPr>
        <p:spPr>
          <a:xfrm>
            <a:off x="6135816" y="1998059"/>
            <a:ext cx="2838062" cy="769441"/>
          </a:xfrm>
          <a:prstGeom prst="rect">
            <a:avLst/>
          </a:prstGeom>
          <a:noFill/>
        </p:spPr>
        <p:txBody>
          <a:bodyPr wrap="square" rtlCol="0">
            <a:spAutoFit/>
          </a:bodyPr>
          <a:lstStyle/>
          <a:p>
            <a:pPr algn="ctr"/>
            <a:r>
              <a:rPr lang="vi-VN" sz="1100" b="0" i="0" dirty="0">
                <a:solidFill>
                  <a:srgbClr val="212529"/>
                </a:solidFill>
                <a:effectLst/>
                <a:latin typeface="+mj-lt"/>
              </a:rPr>
              <a:t>Sau khi đã khởi tạo </a:t>
            </a:r>
            <a:r>
              <a:rPr lang="en-US" sz="1100" b="0" i="0" dirty="0">
                <a:solidFill>
                  <a:srgbClr val="212529"/>
                </a:solidFill>
                <a:effectLst/>
                <a:latin typeface="Times New Roman" panose="02020603050405020304" pitchFamily="18" charset="0"/>
                <a:cs typeface="Times New Roman" panose="02020603050405020304" pitchFamily="18" charset="0"/>
              </a:rPr>
              <a:t>p</a:t>
            </a:r>
            <a:r>
              <a:rPr lang="vi-VN" sz="1100" b="0" i="0" dirty="0">
                <a:solidFill>
                  <a:srgbClr val="212529"/>
                </a:solidFill>
                <a:effectLst/>
                <a:latin typeface="Times New Roman" panose="02020603050405020304" pitchFamily="18" charset="0"/>
                <a:cs typeface="Times New Roman" panose="02020603050405020304" pitchFamily="18" charset="0"/>
              </a:rPr>
              <a:t>r</a:t>
            </a:r>
            <a:r>
              <a:rPr lang="vi-VN" sz="1100" b="0" i="0" dirty="0">
                <a:solidFill>
                  <a:srgbClr val="212529"/>
                </a:solidFill>
                <a:effectLst/>
                <a:latin typeface="+mj-lt"/>
              </a:rPr>
              <a:t>oject React, để tạo được website có đầy đủ các chức năng </a:t>
            </a:r>
            <a:r>
              <a:rPr lang="vi-VN" sz="1100" b="0" i="0" dirty="0">
                <a:solidFill>
                  <a:srgbClr val="212529"/>
                </a:solidFill>
                <a:effectLst/>
                <a:latin typeface="Times New Roman (Headings)"/>
              </a:rPr>
              <a:t>tư</a:t>
            </a:r>
            <a:r>
              <a:rPr lang="en-US" sz="1100" b="0" i="0" dirty="0" err="1">
                <a:solidFill>
                  <a:srgbClr val="212529"/>
                </a:solidFill>
                <a:effectLst/>
                <a:latin typeface="Times New Roman (Headings)"/>
              </a:rPr>
              <a:t>ơng</a:t>
            </a:r>
            <a:r>
              <a:rPr lang="vi-VN" sz="1100" b="0" i="0" dirty="0">
                <a:solidFill>
                  <a:srgbClr val="212529"/>
                </a:solidFill>
                <a:effectLst/>
                <a:latin typeface="Times New Roman (Headings)"/>
              </a:rPr>
              <a:t> ứng, cài đặt thư viện Bootstrap để làm nền tảng giao </a:t>
            </a:r>
            <a:r>
              <a:rPr lang="vi-VN" sz="1100" b="0" i="0" dirty="0">
                <a:solidFill>
                  <a:srgbClr val="212529"/>
                </a:solidFill>
                <a:effectLst/>
                <a:latin typeface="+mj-lt"/>
              </a:rPr>
              <a:t>diện người dùng.</a:t>
            </a:r>
            <a:endParaRPr lang="en-US" sz="1100" dirty="0">
              <a:latin typeface="+mj-lt"/>
            </a:endParaRPr>
          </a:p>
        </p:txBody>
      </p:sp>
      <p:sp>
        <p:nvSpPr>
          <p:cNvPr id="31" name="TextBox 30">
            <a:extLst>
              <a:ext uri="{FF2B5EF4-FFF2-40B4-BE49-F238E27FC236}">
                <a16:creationId xmlns:a16="http://schemas.microsoft.com/office/drawing/2014/main" id="{8815907D-E5C8-4D93-8452-EFF37B794981}"/>
              </a:ext>
            </a:extLst>
          </p:cNvPr>
          <p:cNvSpPr txBox="1"/>
          <p:nvPr/>
        </p:nvSpPr>
        <p:spPr>
          <a:xfrm>
            <a:off x="815777" y="3712892"/>
            <a:ext cx="1863011" cy="307777"/>
          </a:xfrm>
          <a:prstGeom prst="rect">
            <a:avLst/>
          </a:prstGeom>
          <a:noFill/>
        </p:spPr>
        <p:txBody>
          <a:bodyPr wrap="none" rtlCol="0">
            <a:spAutoFit/>
          </a:bodyPr>
          <a:lstStyle/>
          <a:p>
            <a:r>
              <a:rPr lang="en-US" b="1" i="0" dirty="0">
                <a:solidFill>
                  <a:srgbClr val="FF0000"/>
                </a:solidFill>
                <a:effectLst/>
                <a:latin typeface="PoppinsBold"/>
              </a:rPr>
              <a:t>04 -</a:t>
            </a:r>
            <a:r>
              <a:rPr lang="en-US" b="0" i="0" dirty="0" err="1">
                <a:solidFill>
                  <a:srgbClr val="333333"/>
                </a:solidFill>
                <a:effectLst/>
                <a:latin typeface="Playfair Display" panose="00000500000000000000" pitchFamily="2" charset="0"/>
              </a:rPr>
              <a:t>Tạo</a:t>
            </a:r>
            <a:r>
              <a:rPr lang="en-US" b="0" i="0" dirty="0">
                <a:solidFill>
                  <a:srgbClr val="333333"/>
                </a:solidFill>
                <a:effectLst/>
                <a:latin typeface="Playfair Display" panose="00000500000000000000" pitchFamily="2" charset="0"/>
              </a:rPr>
              <a:t> Component</a:t>
            </a:r>
          </a:p>
        </p:txBody>
      </p:sp>
      <p:sp>
        <p:nvSpPr>
          <p:cNvPr id="32" name="TextBox 31">
            <a:extLst>
              <a:ext uri="{FF2B5EF4-FFF2-40B4-BE49-F238E27FC236}">
                <a16:creationId xmlns:a16="http://schemas.microsoft.com/office/drawing/2014/main" id="{A631C373-B868-4A21-B2E4-2F08FB864395}"/>
              </a:ext>
            </a:extLst>
          </p:cNvPr>
          <p:cNvSpPr txBox="1"/>
          <p:nvPr/>
        </p:nvSpPr>
        <p:spPr>
          <a:xfrm>
            <a:off x="166767" y="4129284"/>
            <a:ext cx="3075296" cy="769441"/>
          </a:xfrm>
          <a:prstGeom prst="rect">
            <a:avLst/>
          </a:prstGeom>
          <a:noFill/>
        </p:spPr>
        <p:txBody>
          <a:bodyPr wrap="square" rtlCol="0">
            <a:spAutoFit/>
          </a:bodyPr>
          <a:lstStyle/>
          <a:p>
            <a:pPr algn="ctr"/>
            <a:r>
              <a:rPr lang="en-US" sz="1100" b="0" i="0" dirty="0">
                <a:solidFill>
                  <a:srgbClr val="212529"/>
                </a:solidFill>
                <a:effectLst/>
                <a:latin typeface="Times New Roman (Headings)"/>
              </a:rPr>
              <a:t>T</a:t>
            </a:r>
            <a:r>
              <a:rPr lang="vi-VN" sz="1100" b="0" i="0" dirty="0">
                <a:solidFill>
                  <a:srgbClr val="212529"/>
                </a:solidFill>
                <a:effectLst/>
                <a:latin typeface="Times New Roman (Headings)"/>
              </a:rPr>
              <a:t>ạo ra các Component, mỗi Component là một phần của website chúng có chức năng đặc biệt và được gọi ra từ các chương trình khác, được liên kết và sử dụng như một bộ phận của chương trình.</a:t>
            </a:r>
            <a:endParaRPr lang="en-US" sz="1100" dirty="0">
              <a:latin typeface="Times New Roman (Headings)"/>
            </a:endParaRPr>
          </a:p>
        </p:txBody>
      </p:sp>
      <p:sp>
        <p:nvSpPr>
          <p:cNvPr id="33" name="TextBox 32">
            <a:extLst>
              <a:ext uri="{FF2B5EF4-FFF2-40B4-BE49-F238E27FC236}">
                <a16:creationId xmlns:a16="http://schemas.microsoft.com/office/drawing/2014/main" id="{FCCDAC03-4E13-45F0-9781-5C93DE0CA52D}"/>
              </a:ext>
            </a:extLst>
          </p:cNvPr>
          <p:cNvSpPr txBox="1"/>
          <p:nvPr/>
        </p:nvSpPr>
        <p:spPr>
          <a:xfrm>
            <a:off x="4175051" y="2115879"/>
            <a:ext cx="914400" cy="914400"/>
          </a:xfrm>
          <a:prstGeom prst="rect">
            <a:avLst/>
          </a:prstGeom>
          <a:noFill/>
        </p:spPr>
        <p:txBody>
          <a:bodyPr wrap="square" rtlCol="0">
            <a:spAutoFit/>
          </a:bodyPr>
          <a:lstStyle/>
          <a:p>
            <a:endParaRPr lang="en-US"/>
          </a:p>
        </p:txBody>
      </p:sp>
      <p:sp>
        <p:nvSpPr>
          <p:cNvPr id="34" name="TextBox 33">
            <a:extLst>
              <a:ext uri="{FF2B5EF4-FFF2-40B4-BE49-F238E27FC236}">
                <a16:creationId xmlns:a16="http://schemas.microsoft.com/office/drawing/2014/main" id="{FCA83B30-E3F3-43BB-91CD-D4E14CFF4BE1}"/>
              </a:ext>
            </a:extLst>
          </p:cNvPr>
          <p:cNvSpPr txBox="1"/>
          <p:nvPr/>
        </p:nvSpPr>
        <p:spPr>
          <a:xfrm>
            <a:off x="3582875" y="3712891"/>
            <a:ext cx="2050561" cy="307777"/>
          </a:xfrm>
          <a:prstGeom prst="rect">
            <a:avLst/>
          </a:prstGeom>
          <a:noFill/>
        </p:spPr>
        <p:txBody>
          <a:bodyPr wrap="none" rtlCol="0">
            <a:spAutoFit/>
          </a:bodyPr>
          <a:lstStyle/>
          <a:p>
            <a:r>
              <a:rPr lang="en-US" b="1" i="0" dirty="0">
                <a:solidFill>
                  <a:srgbClr val="FF0000"/>
                </a:solidFill>
                <a:effectLst/>
                <a:latin typeface="PoppinsBold"/>
              </a:rPr>
              <a:t>05 -</a:t>
            </a:r>
            <a:r>
              <a:rPr lang="en-US" b="0" i="0" dirty="0" err="1">
                <a:solidFill>
                  <a:srgbClr val="333333"/>
                </a:solidFill>
                <a:effectLst/>
                <a:latin typeface="Playfair Display" panose="00000500000000000000" pitchFamily="2" charset="0"/>
              </a:rPr>
              <a:t>Thiết</a:t>
            </a:r>
            <a:r>
              <a:rPr lang="en-US" b="0" i="0" dirty="0">
                <a:solidFill>
                  <a:srgbClr val="333333"/>
                </a:solidFill>
                <a:effectLst/>
                <a:latin typeface="Playfair Display" panose="00000500000000000000" pitchFamily="2" charset="0"/>
              </a:rPr>
              <a:t> </a:t>
            </a:r>
            <a:r>
              <a:rPr lang="en-US" b="0" i="0" dirty="0" err="1">
                <a:solidFill>
                  <a:srgbClr val="333333"/>
                </a:solidFill>
                <a:effectLst/>
                <a:latin typeface="Playfair Display" panose="00000500000000000000" pitchFamily="2" charset="0"/>
              </a:rPr>
              <a:t>kế</a:t>
            </a:r>
            <a:r>
              <a:rPr lang="en-US" b="0" i="0" dirty="0">
                <a:solidFill>
                  <a:srgbClr val="333333"/>
                </a:solidFill>
                <a:effectLst/>
                <a:latin typeface="Playfair Display" panose="00000500000000000000" pitchFamily="2" charset="0"/>
              </a:rPr>
              <a:t> </a:t>
            </a:r>
            <a:r>
              <a:rPr lang="en-US" b="0" i="0" dirty="0" err="1">
                <a:solidFill>
                  <a:srgbClr val="333333"/>
                </a:solidFill>
                <a:effectLst/>
                <a:latin typeface="Playfair Display" panose="00000500000000000000" pitchFamily="2" charset="0"/>
              </a:rPr>
              <a:t>trực</a:t>
            </a:r>
            <a:r>
              <a:rPr lang="en-US" b="0" i="0" dirty="0">
                <a:solidFill>
                  <a:srgbClr val="333333"/>
                </a:solidFill>
                <a:effectLst/>
                <a:latin typeface="Playfair Display" panose="00000500000000000000" pitchFamily="2" charset="0"/>
              </a:rPr>
              <a:t> </a:t>
            </a:r>
            <a:r>
              <a:rPr lang="en-US" b="0" i="0" dirty="0" err="1">
                <a:solidFill>
                  <a:srgbClr val="333333"/>
                </a:solidFill>
                <a:effectLst/>
                <a:latin typeface="Playfair Display" panose="00000500000000000000" pitchFamily="2" charset="0"/>
              </a:rPr>
              <a:t>quan</a:t>
            </a:r>
            <a:endParaRPr lang="en-US" b="0" i="0" dirty="0">
              <a:solidFill>
                <a:srgbClr val="333333"/>
              </a:solidFill>
              <a:effectLst/>
              <a:latin typeface="Playfair Display" panose="00000500000000000000" pitchFamily="2" charset="0"/>
            </a:endParaRPr>
          </a:p>
        </p:txBody>
      </p:sp>
      <p:sp>
        <p:nvSpPr>
          <p:cNvPr id="35" name="TextBox 34">
            <a:extLst>
              <a:ext uri="{FF2B5EF4-FFF2-40B4-BE49-F238E27FC236}">
                <a16:creationId xmlns:a16="http://schemas.microsoft.com/office/drawing/2014/main" id="{FEEA859F-2D57-4F44-A3F2-17554991AEAB}"/>
              </a:ext>
            </a:extLst>
          </p:cNvPr>
          <p:cNvSpPr txBox="1"/>
          <p:nvPr/>
        </p:nvSpPr>
        <p:spPr>
          <a:xfrm>
            <a:off x="3207755" y="4129283"/>
            <a:ext cx="2839708" cy="600164"/>
          </a:xfrm>
          <a:prstGeom prst="rect">
            <a:avLst/>
          </a:prstGeom>
          <a:noFill/>
        </p:spPr>
        <p:txBody>
          <a:bodyPr wrap="square" rtlCol="0">
            <a:spAutoFit/>
          </a:bodyPr>
          <a:lstStyle/>
          <a:p>
            <a:pPr algn="ctr"/>
            <a:r>
              <a:rPr lang="vi-VN" sz="1100" b="0" i="0" dirty="0">
                <a:solidFill>
                  <a:srgbClr val="212529"/>
                </a:solidFill>
                <a:effectLst/>
                <a:latin typeface="+mj-lt"/>
              </a:rPr>
              <a:t>Mô phỏng các thiết kế cần hiển thị, giao diện trang web và cách mà người dùng tương tác với giao diện web.</a:t>
            </a:r>
            <a:endParaRPr lang="en-US" sz="1100" dirty="0">
              <a:latin typeface="+mj-lt"/>
            </a:endParaRPr>
          </a:p>
        </p:txBody>
      </p:sp>
      <p:sp>
        <p:nvSpPr>
          <p:cNvPr id="36" name="TextBox 35">
            <a:extLst>
              <a:ext uri="{FF2B5EF4-FFF2-40B4-BE49-F238E27FC236}">
                <a16:creationId xmlns:a16="http://schemas.microsoft.com/office/drawing/2014/main" id="{649CA0A9-DFDB-430C-91A2-4AC55BA45E7D}"/>
              </a:ext>
            </a:extLst>
          </p:cNvPr>
          <p:cNvSpPr txBox="1"/>
          <p:nvPr/>
        </p:nvSpPr>
        <p:spPr>
          <a:xfrm>
            <a:off x="6435648" y="3671133"/>
            <a:ext cx="2143536" cy="307777"/>
          </a:xfrm>
          <a:prstGeom prst="rect">
            <a:avLst/>
          </a:prstGeom>
          <a:noFill/>
        </p:spPr>
        <p:txBody>
          <a:bodyPr wrap="none" rtlCol="0">
            <a:spAutoFit/>
          </a:bodyPr>
          <a:lstStyle/>
          <a:p>
            <a:r>
              <a:rPr lang="en-US" b="1" i="0" dirty="0">
                <a:solidFill>
                  <a:srgbClr val="FF0000"/>
                </a:solidFill>
                <a:effectLst/>
                <a:latin typeface="PoppinsBold"/>
              </a:rPr>
              <a:t>06 -</a:t>
            </a:r>
            <a:r>
              <a:rPr lang="en-US" b="0" i="0" dirty="0" err="1">
                <a:solidFill>
                  <a:srgbClr val="333333"/>
                </a:solidFill>
                <a:effectLst/>
                <a:latin typeface="Playfair Display" panose="00000500000000000000" pitchFamily="2" charset="0"/>
              </a:rPr>
              <a:t>Hoàn</a:t>
            </a:r>
            <a:r>
              <a:rPr lang="en-US" b="0" i="0" dirty="0">
                <a:solidFill>
                  <a:srgbClr val="333333"/>
                </a:solidFill>
                <a:effectLst/>
                <a:latin typeface="Playfair Display" panose="00000500000000000000" pitchFamily="2" charset="0"/>
              </a:rPr>
              <a:t> </a:t>
            </a:r>
            <a:r>
              <a:rPr lang="en-US" b="0" i="0" dirty="0" err="1">
                <a:solidFill>
                  <a:srgbClr val="333333"/>
                </a:solidFill>
                <a:effectLst/>
                <a:latin typeface="Playfair Display" panose="00000500000000000000" pitchFamily="2" charset="0"/>
              </a:rPr>
              <a:t>thiện</a:t>
            </a:r>
            <a:r>
              <a:rPr lang="en-US" b="0" i="0" dirty="0">
                <a:solidFill>
                  <a:srgbClr val="333333"/>
                </a:solidFill>
                <a:effectLst/>
                <a:latin typeface="Playfair Display" panose="00000500000000000000" pitchFamily="2" charset="0"/>
              </a:rPr>
              <a:t> Website</a:t>
            </a:r>
          </a:p>
        </p:txBody>
      </p:sp>
      <p:sp>
        <p:nvSpPr>
          <p:cNvPr id="37" name="TextBox 36">
            <a:extLst>
              <a:ext uri="{FF2B5EF4-FFF2-40B4-BE49-F238E27FC236}">
                <a16:creationId xmlns:a16="http://schemas.microsoft.com/office/drawing/2014/main" id="{ADE275F6-6902-42AD-9B9F-3679FFB0DC71}"/>
              </a:ext>
            </a:extLst>
          </p:cNvPr>
          <p:cNvSpPr txBox="1"/>
          <p:nvPr/>
        </p:nvSpPr>
        <p:spPr>
          <a:xfrm>
            <a:off x="6135815" y="4129283"/>
            <a:ext cx="2838062" cy="600164"/>
          </a:xfrm>
          <a:prstGeom prst="rect">
            <a:avLst/>
          </a:prstGeom>
          <a:noFill/>
        </p:spPr>
        <p:txBody>
          <a:bodyPr wrap="square" rtlCol="0">
            <a:spAutoFit/>
          </a:bodyPr>
          <a:lstStyle/>
          <a:p>
            <a:pPr algn="ctr"/>
            <a:r>
              <a:rPr lang="en-US" sz="1100" b="0" i="0" dirty="0" err="1">
                <a:solidFill>
                  <a:srgbClr val="212529"/>
                </a:solidFill>
                <a:effectLst/>
                <a:latin typeface="Times New Roman (Headings)"/>
              </a:rPr>
              <a:t>Hoàn</a:t>
            </a:r>
            <a:r>
              <a:rPr lang="en-US" sz="1100" b="0" i="0" dirty="0">
                <a:solidFill>
                  <a:srgbClr val="212529"/>
                </a:solidFill>
                <a:effectLst/>
                <a:latin typeface="Times New Roman (Headings)"/>
              </a:rPr>
              <a:t> </a:t>
            </a:r>
            <a:r>
              <a:rPr lang="en-US" sz="1100" b="0" i="0" dirty="0" err="1">
                <a:solidFill>
                  <a:srgbClr val="212529"/>
                </a:solidFill>
                <a:effectLst/>
                <a:latin typeface="Times New Roman (Headings)"/>
              </a:rPr>
              <a:t>thiện</a:t>
            </a:r>
            <a:r>
              <a:rPr lang="en-US" sz="1100" b="0" i="0" dirty="0">
                <a:solidFill>
                  <a:srgbClr val="212529"/>
                </a:solidFill>
                <a:effectLst/>
                <a:latin typeface="Times New Roman (Headings)"/>
              </a:rPr>
              <a:t> </a:t>
            </a:r>
            <a:r>
              <a:rPr lang="en-US" sz="1100" b="0" i="0" dirty="0" err="1">
                <a:solidFill>
                  <a:srgbClr val="212529"/>
                </a:solidFill>
                <a:effectLst/>
                <a:latin typeface="Times New Roman (Headings)"/>
              </a:rPr>
              <a:t>giao</a:t>
            </a:r>
            <a:r>
              <a:rPr lang="en-US" sz="1100" b="0" i="0" dirty="0">
                <a:solidFill>
                  <a:srgbClr val="212529"/>
                </a:solidFill>
                <a:effectLst/>
                <a:latin typeface="Times New Roman (Headings)"/>
              </a:rPr>
              <a:t> </a:t>
            </a:r>
            <a:r>
              <a:rPr lang="en-US" sz="1100" b="0" i="0" dirty="0" err="1">
                <a:solidFill>
                  <a:srgbClr val="212529"/>
                </a:solidFill>
                <a:effectLst/>
                <a:latin typeface="Times New Roman (Headings)"/>
              </a:rPr>
              <a:t>diện</a:t>
            </a:r>
            <a:r>
              <a:rPr lang="en-US" sz="1100" b="0" i="0" dirty="0">
                <a:solidFill>
                  <a:srgbClr val="212529"/>
                </a:solidFill>
                <a:effectLst/>
                <a:latin typeface="Times New Roman (Headings)"/>
              </a:rPr>
              <a:t>. </a:t>
            </a:r>
            <a:r>
              <a:rPr lang="vi-VN" sz="1100" b="0" i="0" dirty="0">
                <a:solidFill>
                  <a:srgbClr val="212529"/>
                </a:solidFill>
                <a:effectLst/>
                <a:latin typeface="+mj-lt"/>
              </a:rPr>
              <a:t>Tiến hành chạy thử trên các thiết bị di động và máy tính cũng như các trình duyệt web phổ biến</a:t>
            </a:r>
            <a:r>
              <a:rPr lang="en-US" sz="1100" b="0" i="0" dirty="0">
                <a:solidFill>
                  <a:srgbClr val="212529"/>
                </a:solidFill>
                <a:effectLst/>
                <a:latin typeface="+mj-lt"/>
              </a:rPr>
              <a:t>.</a:t>
            </a:r>
            <a:endParaRPr lang="en-US" sz="1100" dirty="0">
              <a:latin typeface="+mj-lt"/>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par>
                                <p:cTn id="14" presetID="6" presetClass="entr" presetSubtype="16"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2000"/>
                                        <p:tgtEl>
                                          <p:spTgt spid="12"/>
                                        </p:tgtEl>
                                      </p:cBhvr>
                                    </p:animEffect>
                                  </p:childTnLst>
                                </p:cTn>
                              </p:par>
                              <p:par>
                                <p:cTn id="17" presetID="6"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circle(in)">
                                      <p:cBhvr>
                                        <p:cTn id="19" dur="2000"/>
                                        <p:tgtEl>
                                          <p:spTgt spid="14"/>
                                        </p:tgtEl>
                                      </p:cBhvr>
                                    </p:animEffect>
                                  </p:childTnLst>
                                </p:cTn>
                              </p:par>
                              <p:par>
                                <p:cTn id="20" presetID="6"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circle(in)">
                                      <p:cBhvr>
                                        <p:cTn id="25" dur="2000"/>
                                        <p:tgtEl>
                                          <p:spTgt spid="22"/>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circle(in)">
                                      <p:cBhvr>
                                        <p:cTn id="28" dur="2000"/>
                                        <p:tgtEl>
                                          <p:spTgt spid="2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circle(in)">
                                      <p:cBhvr>
                                        <p:cTn id="31" dur="2000"/>
                                        <p:tgtEl>
                                          <p:spTgt spid="26"/>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circle(in)">
                                      <p:cBhvr>
                                        <p:cTn id="34" dur="2000"/>
                                        <p:tgtEl>
                                          <p:spTgt spid="27"/>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circle(in)">
                                      <p:cBhvr>
                                        <p:cTn id="37" dur="2000"/>
                                        <p:tgtEl>
                                          <p:spTgt spid="28"/>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circle(in)">
                                      <p:cBhvr>
                                        <p:cTn id="40" dur="2000"/>
                                        <p:tgtEl>
                                          <p:spTgt spid="29"/>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circle(in)">
                                      <p:cBhvr>
                                        <p:cTn id="43" dur="2000"/>
                                        <p:tgtEl>
                                          <p:spTgt spid="30"/>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circle(in)">
                                      <p:cBhvr>
                                        <p:cTn id="46" dur="2000"/>
                                        <p:tgtEl>
                                          <p:spTgt spid="31"/>
                                        </p:tgtEl>
                                      </p:cBhvr>
                                    </p:animEffect>
                                  </p:childTnLst>
                                </p:cTn>
                              </p:par>
                              <p:par>
                                <p:cTn id="47" presetID="6" presetClass="entr" presetSubtype="16" fill="hold" grpId="0" nodeType="withEffect" nodePh="1">
                                  <p:stCondLst>
                                    <p:cond delay="0"/>
                                  </p:stCondLst>
                                  <p:endCondLst>
                                    <p:cond evt="begin" delay="0">
                                      <p:tn val="47"/>
                                    </p:cond>
                                  </p:endCondLst>
                                  <p:childTnLst>
                                    <p:set>
                                      <p:cBhvr>
                                        <p:cTn id="48" dur="1" fill="hold">
                                          <p:stCondLst>
                                            <p:cond delay="0"/>
                                          </p:stCondLst>
                                        </p:cTn>
                                        <p:tgtEl>
                                          <p:spTgt spid="33"/>
                                        </p:tgtEl>
                                        <p:attrNameLst>
                                          <p:attrName>style.visibility</p:attrName>
                                        </p:attrNameLst>
                                      </p:cBhvr>
                                      <p:to>
                                        <p:strVal val="visible"/>
                                      </p:to>
                                    </p:set>
                                    <p:animEffect transition="in" filter="circle(in)">
                                      <p:cBhvr>
                                        <p:cTn id="49" dur="2000"/>
                                        <p:tgtEl>
                                          <p:spTgt spid="33"/>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circle(in)">
                                      <p:cBhvr>
                                        <p:cTn id="52" dur="2000"/>
                                        <p:tgtEl>
                                          <p:spTgt spid="34"/>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circle(in)">
                                      <p:cBhvr>
                                        <p:cTn id="55" dur="2000"/>
                                        <p:tgtEl>
                                          <p:spTgt spid="35"/>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circle(in)">
                                      <p:cBhvr>
                                        <p:cTn id="58" dur="2000"/>
                                        <p:tgtEl>
                                          <p:spTgt spid="36"/>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circle(in)">
                                      <p:cBhvr>
                                        <p:cTn id="61" dur="2000"/>
                                        <p:tgtEl>
                                          <p:spTgt spid="37"/>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circle(in)">
                                      <p:cBhvr>
                                        <p:cTn id="6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4" name="TextBox 3">
            <a:extLst>
              <a:ext uri="{FF2B5EF4-FFF2-40B4-BE49-F238E27FC236}">
                <a16:creationId xmlns:a16="http://schemas.microsoft.com/office/drawing/2014/main" id="{5E9E0557-3FB1-400C-9DB6-6D8295D76CEF}"/>
              </a:ext>
            </a:extLst>
          </p:cNvPr>
          <p:cNvSpPr txBox="1"/>
          <p:nvPr/>
        </p:nvSpPr>
        <p:spPr>
          <a:xfrm>
            <a:off x="2630603" y="0"/>
            <a:ext cx="3882794" cy="584775"/>
          </a:xfrm>
          <a:prstGeom prst="rect">
            <a:avLst/>
          </a:prstGeom>
          <a:noFill/>
        </p:spPr>
        <p:txBody>
          <a:bodyPr wrap="none" rtlCol="0">
            <a:spAutoFit/>
          </a:bodyPr>
          <a:lstStyle/>
          <a:p>
            <a:r>
              <a:rPr kumimoji="0" lang="vi-VN" sz="3200" b="1" i="0" u="none" strike="noStrike" kern="0" cap="none" spc="0" normalizeH="0" baseline="0" noProof="0" dirty="0">
                <a:ln>
                  <a:noFill/>
                </a:ln>
                <a:solidFill>
                  <a:srgbClr val="A7D86D"/>
                </a:solidFill>
                <a:effectLst/>
                <a:uLnTx/>
                <a:uFillTx/>
                <a:latin typeface="Times New Roman" panose="02020603050405020304" pitchFamily="18" charset="0"/>
                <a:cs typeface="Times New Roman" panose="02020603050405020304" pitchFamily="18" charset="0"/>
                <a:sym typeface="Poppins"/>
              </a:rPr>
              <a:t>Kết quả thực nghiệm</a:t>
            </a:r>
            <a:endParaRPr lang="en-US" dirty="0"/>
          </a:p>
        </p:txBody>
      </p:sp>
      <p:sp>
        <p:nvSpPr>
          <p:cNvPr id="7" name="TextBox 6">
            <a:extLst>
              <a:ext uri="{FF2B5EF4-FFF2-40B4-BE49-F238E27FC236}">
                <a16:creationId xmlns:a16="http://schemas.microsoft.com/office/drawing/2014/main" id="{EE3489BF-7B2F-4173-8A5D-8B62A383D5A1}"/>
              </a:ext>
            </a:extLst>
          </p:cNvPr>
          <p:cNvSpPr txBox="1"/>
          <p:nvPr/>
        </p:nvSpPr>
        <p:spPr>
          <a:xfrm>
            <a:off x="499151" y="584775"/>
            <a:ext cx="1633781" cy="369332"/>
          </a:xfrm>
          <a:prstGeom prst="rect">
            <a:avLst/>
          </a:prstGeom>
          <a:noFill/>
        </p:spPr>
        <p:txBody>
          <a:bodyPr wrap="none" rtlCol="0">
            <a:spAutoFit/>
          </a:bodyPr>
          <a:lstStyle/>
          <a:p>
            <a:r>
              <a:rPr lang="vi-VN" sz="1800" b="1" dirty="0">
                <a:solidFill>
                  <a:srgbClr val="FFC000"/>
                </a:solidFill>
              </a:rPr>
              <a:t>&gt;&gt; Trang chủ</a:t>
            </a:r>
            <a:endParaRPr lang="en-US" sz="1800" b="1" dirty="0">
              <a:solidFill>
                <a:srgbClr val="FFC000"/>
              </a:solidFill>
            </a:endParaRPr>
          </a:p>
        </p:txBody>
      </p:sp>
      <p:pic>
        <p:nvPicPr>
          <p:cNvPr id="3" name="Picture 2">
            <a:extLst>
              <a:ext uri="{FF2B5EF4-FFF2-40B4-BE49-F238E27FC236}">
                <a16:creationId xmlns:a16="http://schemas.microsoft.com/office/drawing/2014/main" id="{D010D07B-0B6F-4CF2-A415-04E4B38F13E2}"/>
              </a:ext>
            </a:extLst>
          </p:cNvPr>
          <p:cNvPicPr>
            <a:picLocks noChangeAspect="1"/>
          </p:cNvPicPr>
          <p:nvPr/>
        </p:nvPicPr>
        <p:blipFill rotWithShape="1">
          <a:blip r:embed="rId3"/>
          <a:srcRect t="7855" r="1086" b="6839"/>
          <a:stretch/>
        </p:blipFill>
        <p:spPr>
          <a:xfrm>
            <a:off x="499151" y="1017902"/>
            <a:ext cx="8257953" cy="4006015"/>
          </a:xfrm>
          <a:prstGeom prst="rect">
            <a:avLst/>
          </a:prstGeom>
        </p:spPr>
      </p:pic>
    </p:spTree>
    <p:extLst>
      <p:ext uri="{BB962C8B-B14F-4D97-AF65-F5344CB8AC3E}">
        <p14:creationId xmlns:p14="http://schemas.microsoft.com/office/powerpoint/2010/main" val="15680301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494FF9-9351-4617-A093-6564A8CE3A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3">
            <a:extLst>
              <a:ext uri="{FF2B5EF4-FFF2-40B4-BE49-F238E27FC236}">
                <a16:creationId xmlns:a16="http://schemas.microsoft.com/office/drawing/2014/main" id="{741EE02D-BF29-4C66-B7D2-A6C3E36C97C7}"/>
              </a:ext>
            </a:extLst>
          </p:cNvPr>
          <p:cNvPicPr>
            <a:picLocks noChangeAspect="1"/>
          </p:cNvPicPr>
          <p:nvPr/>
        </p:nvPicPr>
        <p:blipFill>
          <a:blip r:embed="rId2"/>
          <a:stretch>
            <a:fillRect/>
          </a:stretch>
        </p:blipFill>
        <p:spPr>
          <a:xfrm>
            <a:off x="1143066" y="-15333"/>
            <a:ext cx="6878378" cy="5158784"/>
          </a:xfrm>
          <a:prstGeom prst="rect">
            <a:avLst/>
          </a:prstGeom>
        </p:spPr>
      </p:pic>
    </p:spTree>
    <p:extLst>
      <p:ext uri="{BB962C8B-B14F-4D97-AF65-F5344CB8AC3E}">
        <p14:creationId xmlns:p14="http://schemas.microsoft.com/office/powerpoint/2010/main" val="30849606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57200" y="1985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Website Edumall</a:t>
            </a:r>
            <a:endParaRPr dirty="0"/>
          </a:p>
        </p:txBody>
      </p:sp>
      <p:sp>
        <p:nvSpPr>
          <p:cNvPr id="72" name="Google Shape;72;p15"/>
          <p:cNvSpPr txBox="1">
            <a:spLocks noGrp="1"/>
          </p:cNvSpPr>
          <p:nvPr>
            <p:ph type="body" idx="1"/>
          </p:nvPr>
        </p:nvSpPr>
        <p:spPr>
          <a:xfrm>
            <a:off x="457200" y="1124750"/>
            <a:ext cx="8999034" cy="415986"/>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vi-VN" sz="1200" b="1" dirty="0">
                <a:solidFill>
                  <a:srgbClr val="65617D"/>
                </a:solidFill>
              </a:rPr>
              <a:t>Xây dựng giao diện website dựa trên trang web Edumall: </a:t>
            </a:r>
            <a:r>
              <a:rPr lang="vi-VN" sz="1200" dirty="0">
                <a:solidFill>
                  <a:srgbClr val="65617D"/>
                </a:solidFill>
              </a:rPr>
              <a:t>là nền tảng học trực tuyến được nhiều người biết đến</a:t>
            </a:r>
            <a:endParaRPr lang="en" sz="1200" dirty="0">
              <a:solidFill>
                <a:srgbClr val="65617D"/>
              </a:solidFill>
            </a:endParaRPr>
          </a:p>
        </p:txBody>
      </p:sp>
      <p:sp>
        <p:nvSpPr>
          <p:cNvPr id="74"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5" name="Text Placeholder 4">
            <a:extLst>
              <a:ext uri="{FF2B5EF4-FFF2-40B4-BE49-F238E27FC236}">
                <a16:creationId xmlns:a16="http://schemas.microsoft.com/office/drawing/2014/main" id="{A5D1D8A7-A80D-4485-AF66-18F1FFD8432B}"/>
              </a:ext>
            </a:extLst>
          </p:cNvPr>
          <p:cNvSpPr>
            <a:spLocks noGrp="1"/>
          </p:cNvSpPr>
          <p:nvPr>
            <p:ph type="body" idx="2"/>
          </p:nvPr>
        </p:nvSpPr>
        <p:spPr>
          <a:xfrm>
            <a:off x="457200" y="1777249"/>
            <a:ext cx="3717073" cy="2767200"/>
          </a:xfrm>
        </p:spPr>
        <p:txBody>
          <a:bodyPr/>
          <a:lstStyle/>
          <a:p>
            <a:pPr marL="0" marR="0" lvl="0" indent="0" algn="l" defTabSz="914400" rtl="0" eaLnBrk="1" fontAlgn="auto" latinLnBrk="0" hangingPunct="1">
              <a:lnSpc>
                <a:spcPct val="115000"/>
              </a:lnSpc>
              <a:spcBef>
                <a:spcPts val="600"/>
              </a:spcBef>
              <a:spcAft>
                <a:spcPts val="0"/>
              </a:spcAft>
              <a:buClr>
                <a:srgbClr val="65617D"/>
              </a:buClr>
              <a:buSzPts val="1100"/>
              <a:buFont typeface="Arial"/>
              <a:buNone/>
              <a:tabLst/>
              <a:defRPr/>
            </a:pPr>
            <a:r>
              <a:rPr kumimoji="0" lang="vi-VN" sz="1200" b="1" i="0" u="none" strike="noStrike" kern="0" cap="none" spc="0" normalizeH="0" baseline="0" noProof="0" dirty="0">
                <a:ln>
                  <a:noFill/>
                </a:ln>
                <a:solidFill>
                  <a:srgbClr val="65617D"/>
                </a:solidFill>
                <a:effectLst/>
                <a:uLnTx/>
                <a:uFillTx/>
                <a:latin typeface="Muli Regular"/>
                <a:sym typeface="Muli Regular"/>
              </a:rPr>
              <a:t>Edumall</a:t>
            </a:r>
            <a:r>
              <a:rPr kumimoji="0" lang="vi-VN" sz="1200" b="0" i="0" u="none" strike="noStrike" kern="0" cap="none" spc="0" normalizeH="0" baseline="0" noProof="0" dirty="0">
                <a:ln>
                  <a:noFill/>
                </a:ln>
                <a:solidFill>
                  <a:srgbClr val="65617D"/>
                </a:solidFill>
                <a:effectLst/>
                <a:uLnTx/>
                <a:uFillTx/>
                <a:latin typeface="Muli Regular"/>
                <a:sym typeface="Muli Regular"/>
              </a:rPr>
              <a:t> hay còn được mọi người biết đến là một trong những siêu thị khóa học với nền tảng trực tuyến cho phép các giáo viên có thể quay và bán khóa học của mình. Các khóa học được đăng tải với những chủ đề không giới hạn trong nhiều những lĩnh vực khác nhau. </a:t>
            </a:r>
          </a:p>
          <a:p>
            <a:pPr marL="0" marR="0" lvl="0" indent="0" algn="l" defTabSz="914400" rtl="0" eaLnBrk="1" fontAlgn="auto" latinLnBrk="0" hangingPunct="1">
              <a:lnSpc>
                <a:spcPct val="115000"/>
              </a:lnSpc>
              <a:spcBef>
                <a:spcPts val="600"/>
              </a:spcBef>
              <a:spcAft>
                <a:spcPts val="0"/>
              </a:spcAft>
              <a:buClr>
                <a:srgbClr val="65617D"/>
              </a:buClr>
              <a:buSzPts val="1100"/>
              <a:buFont typeface="Arial"/>
              <a:buNone/>
              <a:tabLst/>
              <a:defRPr/>
            </a:pPr>
            <a:r>
              <a:rPr lang="vi-VN" sz="1200" dirty="0">
                <a:solidFill>
                  <a:srgbClr val="65617D"/>
                </a:solidFill>
              </a:rPr>
              <a:t>Nhằm g</a:t>
            </a:r>
            <a:r>
              <a:rPr kumimoji="0" lang="vi-VN" sz="1200" b="0" i="0" u="none" strike="noStrike" kern="0" cap="none" spc="0" normalizeH="0" baseline="0" noProof="0" dirty="0">
                <a:ln>
                  <a:noFill/>
                </a:ln>
                <a:solidFill>
                  <a:srgbClr val="65617D"/>
                </a:solidFill>
                <a:effectLst/>
                <a:uLnTx/>
                <a:uFillTx/>
                <a:latin typeface="Muli Regular"/>
                <a:sym typeface="Muli Regular"/>
              </a:rPr>
              <a:t>iải quyết nhu cầu về việc học trực tuyến trên một nền tảng quản lý các khóa học chuyên nghiệp.</a:t>
            </a:r>
          </a:p>
          <a:p>
            <a:endParaRPr lang="en-US" dirty="0"/>
          </a:p>
        </p:txBody>
      </p:sp>
      <p:pic>
        <p:nvPicPr>
          <p:cNvPr id="7" name="Picture 6">
            <a:extLst>
              <a:ext uri="{FF2B5EF4-FFF2-40B4-BE49-F238E27FC236}">
                <a16:creationId xmlns:a16="http://schemas.microsoft.com/office/drawing/2014/main" id="{9F9304C5-ACE8-4AFD-A4EC-43DFE885C4A6}"/>
              </a:ext>
            </a:extLst>
          </p:cNvPr>
          <p:cNvPicPr>
            <a:picLocks noChangeAspect="1"/>
          </p:cNvPicPr>
          <p:nvPr/>
        </p:nvPicPr>
        <p:blipFill>
          <a:blip r:embed="rId3"/>
          <a:stretch>
            <a:fillRect/>
          </a:stretch>
        </p:blipFill>
        <p:spPr>
          <a:xfrm>
            <a:off x="4158892" y="1963477"/>
            <a:ext cx="4985108" cy="26001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circle(in)">
                                      <p:cBhvr>
                                        <p:cTn id="10"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477645" y="275062"/>
            <a:ext cx="3083312" cy="63742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vi-VN" sz="3200" dirty="0">
                <a:latin typeface="Times New Roman" panose="02020603050405020304" pitchFamily="18" charset="0"/>
                <a:cs typeface="Times New Roman" panose="02020603050405020304" pitchFamily="18" charset="0"/>
              </a:rPr>
              <a:t>Mục tiêu đề tài</a:t>
            </a:r>
            <a:endParaRPr sz="3200" dirty="0">
              <a:latin typeface="Times New Roman" panose="02020603050405020304" pitchFamily="18" charset="0"/>
              <a:cs typeface="Times New Roman" panose="02020603050405020304" pitchFamily="18" charset="0"/>
            </a:endParaRPr>
          </a:p>
        </p:txBody>
      </p:sp>
      <p:sp>
        <p:nvSpPr>
          <p:cNvPr id="87" name="Google Shape;87;p17"/>
          <p:cNvSpPr txBox="1">
            <a:spLocks noGrp="1"/>
          </p:cNvSpPr>
          <p:nvPr>
            <p:ph type="subTitle" idx="1"/>
          </p:nvPr>
        </p:nvSpPr>
        <p:spPr>
          <a:xfrm>
            <a:off x="477645" y="1181149"/>
            <a:ext cx="6926767" cy="2497667"/>
          </a:xfrm>
          <a:prstGeom prst="rect">
            <a:avLst/>
          </a:prstGeom>
        </p:spPr>
        <p:txBody>
          <a:bodyPr spcFirstLastPara="1" wrap="square" lIns="0" tIns="0" rIns="0" bIns="0" anchor="t" anchorCtr="0">
            <a:noAutofit/>
          </a:bodyPr>
          <a:lstStyle/>
          <a:p>
            <a:pPr marL="285750" lvl="0" indent="-285750" algn="l" rtl="0">
              <a:lnSpc>
                <a:spcPct val="150000"/>
              </a:lnSpc>
              <a:spcBef>
                <a:spcPts val="0"/>
              </a:spcBef>
              <a:spcAft>
                <a:spcPts val="0"/>
              </a:spcAft>
              <a:buFont typeface="Courier New" panose="02070309020205020404" pitchFamily="49" charset="0"/>
              <a:buChar char="o"/>
            </a:pPr>
            <a:r>
              <a:rPr lang="vi-VN" sz="1600" dirty="0">
                <a:solidFill>
                  <a:schemeClr val="accent5">
                    <a:lumMod val="50000"/>
                  </a:schemeClr>
                </a:solidFill>
              </a:rPr>
              <a:t>Tìm hiểu về React JS    </a:t>
            </a:r>
          </a:p>
          <a:p>
            <a:pPr marL="285750" lvl="0" indent="-285750" algn="l" rtl="0">
              <a:lnSpc>
                <a:spcPct val="150000"/>
              </a:lnSpc>
              <a:spcBef>
                <a:spcPts val="0"/>
              </a:spcBef>
              <a:spcAft>
                <a:spcPts val="0"/>
              </a:spcAft>
              <a:buFont typeface="Courier New" panose="02070309020205020404" pitchFamily="49" charset="0"/>
              <a:buChar char="o"/>
            </a:pPr>
            <a:r>
              <a:rPr lang="vi-VN" sz="1600" dirty="0">
                <a:solidFill>
                  <a:schemeClr val="accent5">
                    <a:lumMod val="50000"/>
                  </a:schemeClr>
                </a:solidFill>
              </a:rPr>
              <a:t>Xác định cấu trúc, các thành phần chính trong React    </a:t>
            </a:r>
          </a:p>
          <a:p>
            <a:pPr marL="285750" lvl="0" indent="-285750" algn="l" rtl="0">
              <a:lnSpc>
                <a:spcPct val="150000"/>
              </a:lnSpc>
              <a:spcBef>
                <a:spcPts val="0"/>
              </a:spcBef>
              <a:spcAft>
                <a:spcPts val="0"/>
              </a:spcAft>
              <a:buFont typeface="Courier New" panose="02070309020205020404" pitchFamily="49" charset="0"/>
              <a:buChar char="o"/>
            </a:pPr>
            <a:r>
              <a:rPr lang="vi-VN" sz="1600" dirty="0">
                <a:solidFill>
                  <a:schemeClr val="accent5">
                    <a:lumMod val="50000"/>
                  </a:schemeClr>
                </a:solidFill>
              </a:rPr>
              <a:t>Xây dựng một website bán khóa học</a:t>
            </a:r>
            <a:r>
              <a:rPr lang="en-US" sz="1600" dirty="0">
                <a:solidFill>
                  <a:schemeClr val="accent5">
                    <a:lumMod val="50000"/>
                  </a:schemeClr>
                </a:solidFill>
              </a:rPr>
              <a:t> (</a:t>
            </a:r>
            <a:r>
              <a:rPr lang="vi-VN" sz="1600" dirty="0">
                <a:solidFill>
                  <a:schemeClr val="accent5">
                    <a:lumMod val="50000"/>
                  </a:schemeClr>
                </a:solidFill>
              </a:rPr>
              <a:t>dựa trên</a:t>
            </a:r>
            <a:r>
              <a:rPr lang="en-US" sz="1600" dirty="0">
                <a:solidFill>
                  <a:schemeClr val="accent5">
                    <a:lumMod val="50000"/>
                  </a:schemeClr>
                </a:solidFill>
              </a:rPr>
              <a:t> web </a:t>
            </a:r>
            <a:r>
              <a:rPr lang="vi-VN" sz="1600" dirty="0">
                <a:solidFill>
                  <a:schemeClr val="accent5">
                    <a:lumMod val="50000"/>
                  </a:schemeClr>
                </a:solidFill>
              </a:rPr>
              <a:t>Edumall</a:t>
            </a:r>
            <a:r>
              <a:rPr lang="en-US" sz="1600" dirty="0">
                <a:solidFill>
                  <a:schemeClr val="accent5">
                    <a:lumMod val="50000"/>
                  </a:schemeClr>
                </a:solidFill>
              </a:rPr>
              <a:t>)</a:t>
            </a:r>
            <a:r>
              <a:rPr lang="vi-VN" sz="1600" dirty="0">
                <a:solidFill>
                  <a:schemeClr val="accent5">
                    <a:lumMod val="50000"/>
                  </a:schemeClr>
                </a:solidFill>
              </a:rPr>
              <a:t>    </a:t>
            </a:r>
          </a:p>
          <a:p>
            <a:pPr marL="285750" lvl="0" indent="-285750" algn="l" rtl="0">
              <a:lnSpc>
                <a:spcPct val="150000"/>
              </a:lnSpc>
              <a:spcBef>
                <a:spcPts val="0"/>
              </a:spcBef>
              <a:spcAft>
                <a:spcPts val="0"/>
              </a:spcAft>
              <a:buFont typeface="Courier New" panose="02070309020205020404" pitchFamily="49" charset="0"/>
              <a:buChar char="o"/>
            </a:pPr>
            <a:r>
              <a:rPr lang="vi-VN" sz="1600" dirty="0">
                <a:solidFill>
                  <a:schemeClr val="accent5">
                    <a:lumMod val="50000"/>
                  </a:schemeClr>
                </a:solidFill>
              </a:rPr>
              <a:t>Website hiển thị các thông tin sau:</a:t>
            </a:r>
          </a:p>
          <a:p>
            <a:pPr marL="0" lvl="0" indent="0" algn="l" rtl="0">
              <a:lnSpc>
                <a:spcPct val="150000"/>
              </a:lnSpc>
              <a:spcBef>
                <a:spcPts val="0"/>
              </a:spcBef>
              <a:spcAft>
                <a:spcPts val="0"/>
              </a:spcAft>
            </a:pPr>
            <a:r>
              <a:rPr lang="vi-VN" sz="1600" dirty="0">
                <a:solidFill>
                  <a:schemeClr val="accent5">
                    <a:lumMod val="50000"/>
                  </a:schemeClr>
                </a:solidFill>
              </a:rPr>
              <a:t>     - Danh sách các khóa học theo chủ đề</a:t>
            </a:r>
          </a:p>
          <a:p>
            <a:pPr marL="0" lvl="0" indent="0" algn="l" rtl="0">
              <a:lnSpc>
                <a:spcPct val="150000"/>
              </a:lnSpc>
              <a:spcBef>
                <a:spcPts val="0"/>
              </a:spcBef>
              <a:spcAft>
                <a:spcPts val="0"/>
              </a:spcAft>
            </a:pPr>
            <a:r>
              <a:rPr lang="vi-VN" sz="1600" dirty="0">
                <a:solidFill>
                  <a:schemeClr val="accent5">
                    <a:lumMod val="50000"/>
                  </a:schemeClr>
                </a:solidFill>
              </a:rPr>
              <a:t>     - Thông tin khóa học   </a:t>
            </a:r>
          </a:p>
          <a:p>
            <a:pPr marL="0" lvl="0" indent="0" algn="l" rtl="0">
              <a:lnSpc>
                <a:spcPct val="150000"/>
              </a:lnSpc>
              <a:spcBef>
                <a:spcPts val="0"/>
              </a:spcBef>
              <a:spcAft>
                <a:spcPts val="0"/>
              </a:spcAft>
            </a:pPr>
            <a:r>
              <a:rPr lang="vi-VN" sz="1600" dirty="0">
                <a:solidFill>
                  <a:schemeClr val="accent5">
                    <a:lumMod val="50000"/>
                  </a:schemeClr>
                </a:solidFill>
              </a:rPr>
              <a:t>     - Thông tin ưu đãi  </a:t>
            </a:r>
          </a:p>
          <a:p>
            <a:pPr marL="0" lvl="0" indent="0" algn="l" rtl="0">
              <a:lnSpc>
                <a:spcPct val="150000"/>
              </a:lnSpc>
              <a:spcBef>
                <a:spcPts val="0"/>
              </a:spcBef>
              <a:spcAft>
                <a:spcPts val="0"/>
              </a:spcAft>
            </a:pPr>
            <a:r>
              <a:rPr lang="vi-VN" sz="1600" dirty="0">
                <a:solidFill>
                  <a:schemeClr val="accent5">
                    <a:lumMod val="50000"/>
                  </a:schemeClr>
                </a:solidFill>
              </a:rPr>
              <a:t>     - Thông tin giảng viên tham gia giảng dạy</a:t>
            </a:r>
          </a:p>
          <a:p>
            <a:pPr marL="0" lvl="0" indent="0" algn="l" rtl="0">
              <a:lnSpc>
                <a:spcPct val="150000"/>
              </a:lnSpc>
              <a:spcBef>
                <a:spcPts val="0"/>
              </a:spcBef>
              <a:spcAft>
                <a:spcPts val="0"/>
              </a:spcAft>
            </a:pPr>
            <a:r>
              <a:rPr lang="vi-VN" sz="1600" dirty="0">
                <a:solidFill>
                  <a:schemeClr val="accent5">
                    <a:lumMod val="50000"/>
                  </a:schemeClr>
                </a:solidFill>
              </a:rPr>
              <a:t>     </a:t>
            </a:r>
            <a:endParaRPr lang="en-US" sz="1600" dirty="0">
              <a:solidFill>
                <a:schemeClr val="accent5">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4" name="TextBox 3">
            <a:extLst>
              <a:ext uri="{FF2B5EF4-FFF2-40B4-BE49-F238E27FC236}">
                <a16:creationId xmlns:a16="http://schemas.microsoft.com/office/drawing/2014/main" id="{5E9E0557-3FB1-400C-9DB6-6D8295D76CEF}"/>
              </a:ext>
            </a:extLst>
          </p:cNvPr>
          <p:cNvSpPr txBox="1"/>
          <p:nvPr/>
        </p:nvSpPr>
        <p:spPr>
          <a:xfrm>
            <a:off x="1174275" y="85060"/>
            <a:ext cx="6795450" cy="584775"/>
          </a:xfrm>
          <a:prstGeom prst="rect">
            <a:avLst/>
          </a:prstGeom>
          <a:noFill/>
        </p:spPr>
        <p:txBody>
          <a:bodyPr wrap="none" rtlCol="0">
            <a:spAutoFit/>
          </a:bodyPr>
          <a:lstStyle/>
          <a:p>
            <a:r>
              <a:rPr kumimoji="0" lang="vi-VN" sz="3200" b="1" i="0" u="none" strike="noStrike" kern="0" cap="none" spc="0" normalizeH="0" baseline="0" noProof="0">
                <a:ln>
                  <a:noFill/>
                </a:ln>
                <a:solidFill>
                  <a:srgbClr val="A7D86D"/>
                </a:solidFill>
                <a:effectLst/>
                <a:uLnTx/>
                <a:uFillTx/>
                <a:latin typeface="Times New Roman" panose="02020603050405020304" pitchFamily="18" charset="0"/>
                <a:cs typeface="Times New Roman" panose="02020603050405020304" pitchFamily="18" charset="0"/>
                <a:sym typeface="Poppins"/>
              </a:rPr>
              <a:t>Một số giao diện của website Edumall</a:t>
            </a:r>
            <a:endParaRPr lang="en-US" dirty="0"/>
          </a:p>
        </p:txBody>
      </p:sp>
      <p:sp>
        <p:nvSpPr>
          <p:cNvPr id="5" name="TextBox 4">
            <a:extLst>
              <a:ext uri="{FF2B5EF4-FFF2-40B4-BE49-F238E27FC236}">
                <a16:creationId xmlns:a16="http://schemas.microsoft.com/office/drawing/2014/main" id="{A2588D64-3FD4-4047-A577-7AC474D3FE95}"/>
              </a:ext>
            </a:extLst>
          </p:cNvPr>
          <p:cNvSpPr txBox="1"/>
          <p:nvPr/>
        </p:nvSpPr>
        <p:spPr>
          <a:xfrm>
            <a:off x="357384" y="737191"/>
            <a:ext cx="1633781" cy="369332"/>
          </a:xfrm>
          <a:prstGeom prst="rect">
            <a:avLst/>
          </a:prstGeom>
          <a:noFill/>
        </p:spPr>
        <p:txBody>
          <a:bodyPr wrap="none" rtlCol="0">
            <a:spAutoFit/>
          </a:bodyPr>
          <a:lstStyle/>
          <a:p>
            <a:r>
              <a:rPr lang="vi-VN" sz="1800" b="1" dirty="0">
                <a:solidFill>
                  <a:srgbClr val="FFC000"/>
                </a:solidFill>
              </a:rPr>
              <a:t>&gt;&gt; Trang chủ</a:t>
            </a:r>
            <a:endParaRPr lang="en-US" sz="1800" b="1" dirty="0">
              <a:solidFill>
                <a:srgbClr val="FFC000"/>
              </a:solidFill>
            </a:endParaRPr>
          </a:p>
        </p:txBody>
      </p:sp>
      <p:pic>
        <p:nvPicPr>
          <p:cNvPr id="7" name="Picture 6">
            <a:extLst>
              <a:ext uri="{FF2B5EF4-FFF2-40B4-BE49-F238E27FC236}">
                <a16:creationId xmlns:a16="http://schemas.microsoft.com/office/drawing/2014/main" id="{454CEB4C-C557-4090-AD10-839C6B39200C}"/>
              </a:ext>
            </a:extLst>
          </p:cNvPr>
          <p:cNvPicPr>
            <a:picLocks noChangeAspect="1"/>
          </p:cNvPicPr>
          <p:nvPr/>
        </p:nvPicPr>
        <p:blipFill rotWithShape="1">
          <a:blip r:embed="rId3"/>
          <a:srcRect t="8131" r="1008" b="5599"/>
          <a:stretch/>
        </p:blipFill>
        <p:spPr>
          <a:xfrm>
            <a:off x="576671" y="1106523"/>
            <a:ext cx="7990657" cy="3866000"/>
          </a:xfrm>
          <a:prstGeom prst="rect">
            <a:avLst/>
          </a:prstGeom>
        </p:spPr>
      </p:pic>
    </p:spTree>
    <p:extLst>
      <p:ext uri="{BB962C8B-B14F-4D97-AF65-F5344CB8AC3E}">
        <p14:creationId xmlns:p14="http://schemas.microsoft.com/office/powerpoint/2010/main" val="219462159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4" name="TextBox 3">
            <a:extLst>
              <a:ext uri="{FF2B5EF4-FFF2-40B4-BE49-F238E27FC236}">
                <a16:creationId xmlns:a16="http://schemas.microsoft.com/office/drawing/2014/main" id="{5E9E0557-3FB1-400C-9DB6-6D8295D76CEF}"/>
              </a:ext>
            </a:extLst>
          </p:cNvPr>
          <p:cNvSpPr txBox="1"/>
          <p:nvPr/>
        </p:nvSpPr>
        <p:spPr>
          <a:xfrm>
            <a:off x="1174275" y="85060"/>
            <a:ext cx="6795450" cy="584775"/>
          </a:xfrm>
          <a:prstGeom prst="rect">
            <a:avLst/>
          </a:prstGeom>
          <a:noFill/>
        </p:spPr>
        <p:txBody>
          <a:bodyPr wrap="none" rtlCol="0">
            <a:spAutoFit/>
          </a:bodyPr>
          <a:lstStyle/>
          <a:p>
            <a:r>
              <a:rPr kumimoji="0" lang="vi-VN" sz="3200" b="1" i="0" u="none" strike="noStrike" kern="0" cap="none" spc="0" normalizeH="0" baseline="0" noProof="0">
                <a:ln>
                  <a:noFill/>
                </a:ln>
                <a:solidFill>
                  <a:srgbClr val="A7D86D"/>
                </a:solidFill>
                <a:effectLst/>
                <a:uLnTx/>
                <a:uFillTx/>
                <a:latin typeface="Times New Roman" panose="02020603050405020304" pitchFamily="18" charset="0"/>
                <a:cs typeface="Times New Roman" panose="02020603050405020304" pitchFamily="18" charset="0"/>
                <a:sym typeface="Poppins"/>
              </a:rPr>
              <a:t>Một số giao diện của website Edumall</a:t>
            </a:r>
            <a:endParaRPr lang="en-US" dirty="0"/>
          </a:p>
        </p:txBody>
      </p:sp>
      <p:sp>
        <p:nvSpPr>
          <p:cNvPr id="5" name="TextBox 4">
            <a:extLst>
              <a:ext uri="{FF2B5EF4-FFF2-40B4-BE49-F238E27FC236}">
                <a16:creationId xmlns:a16="http://schemas.microsoft.com/office/drawing/2014/main" id="{A2588D64-3FD4-4047-A577-7AC474D3FE95}"/>
              </a:ext>
            </a:extLst>
          </p:cNvPr>
          <p:cNvSpPr txBox="1"/>
          <p:nvPr/>
        </p:nvSpPr>
        <p:spPr>
          <a:xfrm>
            <a:off x="357384" y="737191"/>
            <a:ext cx="1633781" cy="369332"/>
          </a:xfrm>
          <a:prstGeom prst="rect">
            <a:avLst/>
          </a:prstGeom>
          <a:noFill/>
        </p:spPr>
        <p:txBody>
          <a:bodyPr wrap="none" rtlCol="0">
            <a:spAutoFit/>
          </a:bodyPr>
          <a:lstStyle/>
          <a:p>
            <a:r>
              <a:rPr lang="vi-VN" sz="1800" b="1" dirty="0">
                <a:solidFill>
                  <a:srgbClr val="FFC000"/>
                </a:solidFill>
              </a:rPr>
              <a:t>&gt;&gt; Danh mục</a:t>
            </a:r>
            <a:endParaRPr lang="en-US" sz="1800" b="1" dirty="0">
              <a:solidFill>
                <a:srgbClr val="FFC000"/>
              </a:solidFill>
            </a:endParaRPr>
          </a:p>
        </p:txBody>
      </p:sp>
      <p:pic>
        <p:nvPicPr>
          <p:cNvPr id="3" name="Picture 2">
            <a:extLst>
              <a:ext uri="{FF2B5EF4-FFF2-40B4-BE49-F238E27FC236}">
                <a16:creationId xmlns:a16="http://schemas.microsoft.com/office/drawing/2014/main" id="{90890036-C18E-46ED-92C5-F973659FA5D8}"/>
              </a:ext>
            </a:extLst>
          </p:cNvPr>
          <p:cNvPicPr>
            <a:picLocks noChangeAspect="1"/>
          </p:cNvPicPr>
          <p:nvPr/>
        </p:nvPicPr>
        <p:blipFill rotWithShape="1">
          <a:blip r:embed="rId3"/>
          <a:srcRect t="8131" r="1086" b="8631"/>
          <a:stretch/>
        </p:blipFill>
        <p:spPr>
          <a:xfrm>
            <a:off x="644836" y="1173879"/>
            <a:ext cx="7854327" cy="3650966"/>
          </a:xfrm>
          <a:prstGeom prst="rect">
            <a:avLst/>
          </a:prstGeom>
        </p:spPr>
      </p:pic>
    </p:spTree>
    <p:extLst>
      <p:ext uri="{BB962C8B-B14F-4D97-AF65-F5344CB8AC3E}">
        <p14:creationId xmlns:p14="http://schemas.microsoft.com/office/powerpoint/2010/main" val="229808683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4" name="TextBox 3">
            <a:extLst>
              <a:ext uri="{FF2B5EF4-FFF2-40B4-BE49-F238E27FC236}">
                <a16:creationId xmlns:a16="http://schemas.microsoft.com/office/drawing/2014/main" id="{5E9E0557-3FB1-400C-9DB6-6D8295D76CEF}"/>
              </a:ext>
            </a:extLst>
          </p:cNvPr>
          <p:cNvSpPr txBox="1"/>
          <p:nvPr/>
        </p:nvSpPr>
        <p:spPr>
          <a:xfrm>
            <a:off x="1174275" y="85060"/>
            <a:ext cx="6795450" cy="584775"/>
          </a:xfrm>
          <a:prstGeom prst="rect">
            <a:avLst/>
          </a:prstGeom>
          <a:noFill/>
        </p:spPr>
        <p:txBody>
          <a:bodyPr wrap="none" rtlCol="0">
            <a:spAutoFit/>
          </a:bodyPr>
          <a:lstStyle/>
          <a:p>
            <a:r>
              <a:rPr kumimoji="0" lang="vi-VN" sz="3200" b="1" i="0" u="none" strike="noStrike" kern="0" cap="none" spc="0" normalizeH="0" baseline="0" noProof="0">
                <a:ln>
                  <a:noFill/>
                </a:ln>
                <a:solidFill>
                  <a:srgbClr val="A7D86D"/>
                </a:solidFill>
                <a:effectLst/>
                <a:uLnTx/>
                <a:uFillTx/>
                <a:latin typeface="Times New Roman" panose="02020603050405020304" pitchFamily="18" charset="0"/>
                <a:cs typeface="Times New Roman" panose="02020603050405020304" pitchFamily="18" charset="0"/>
                <a:sym typeface="Poppins"/>
              </a:rPr>
              <a:t>Một số giao diện của website Edumall</a:t>
            </a:r>
            <a:endParaRPr lang="en-US" dirty="0"/>
          </a:p>
        </p:txBody>
      </p:sp>
      <p:sp>
        <p:nvSpPr>
          <p:cNvPr id="5" name="TextBox 4">
            <a:extLst>
              <a:ext uri="{FF2B5EF4-FFF2-40B4-BE49-F238E27FC236}">
                <a16:creationId xmlns:a16="http://schemas.microsoft.com/office/drawing/2014/main" id="{A2588D64-3FD4-4047-A577-7AC474D3FE95}"/>
              </a:ext>
            </a:extLst>
          </p:cNvPr>
          <p:cNvSpPr txBox="1"/>
          <p:nvPr/>
        </p:nvSpPr>
        <p:spPr>
          <a:xfrm>
            <a:off x="357384" y="737191"/>
            <a:ext cx="2762295" cy="369332"/>
          </a:xfrm>
          <a:prstGeom prst="rect">
            <a:avLst/>
          </a:prstGeom>
          <a:noFill/>
        </p:spPr>
        <p:txBody>
          <a:bodyPr wrap="none" rtlCol="0">
            <a:spAutoFit/>
          </a:bodyPr>
          <a:lstStyle/>
          <a:p>
            <a:r>
              <a:rPr lang="vi-VN" sz="1800" b="1" dirty="0">
                <a:solidFill>
                  <a:srgbClr val="FFC000"/>
                </a:solidFill>
              </a:rPr>
              <a:t>&gt;&gt; Danh sách khóa học</a:t>
            </a:r>
            <a:endParaRPr lang="en-US" sz="1800" b="1" dirty="0">
              <a:solidFill>
                <a:srgbClr val="FFC000"/>
              </a:solidFill>
            </a:endParaRPr>
          </a:p>
        </p:txBody>
      </p:sp>
      <p:pic>
        <p:nvPicPr>
          <p:cNvPr id="9" name="Picture 8">
            <a:extLst>
              <a:ext uri="{FF2B5EF4-FFF2-40B4-BE49-F238E27FC236}">
                <a16:creationId xmlns:a16="http://schemas.microsoft.com/office/drawing/2014/main" id="{E0E63A45-2AB9-4381-BE68-5EACFBEB854A}"/>
              </a:ext>
            </a:extLst>
          </p:cNvPr>
          <p:cNvPicPr>
            <a:picLocks noChangeAspect="1"/>
          </p:cNvPicPr>
          <p:nvPr/>
        </p:nvPicPr>
        <p:blipFill rotWithShape="1">
          <a:blip r:embed="rId3"/>
          <a:srcRect t="8406" r="1008" b="12489"/>
          <a:stretch/>
        </p:blipFill>
        <p:spPr>
          <a:xfrm>
            <a:off x="603158" y="1221285"/>
            <a:ext cx="7980861" cy="3587325"/>
          </a:xfrm>
          <a:prstGeom prst="rect">
            <a:avLst/>
          </a:prstGeom>
        </p:spPr>
      </p:pic>
    </p:spTree>
    <p:extLst>
      <p:ext uri="{BB962C8B-B14F-4D97-AF65-F5344CB8AC3E}">
        <p14:creationId xmlns:p14="http://schemas.microsoft.com/office/powerpoint/2010/main" val="37683853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4" name="TextBox 3">
            <a:extLst>
              <a:ext uri="{FF2B5EF4-FFF2-40B4-BE49-F238E27FC236}">
                <a16:creationId xmlns:a16="http://schemas.microsoft.com/office/drawing/2014/main" id="{5E9E0557-3FB1-400C-9DB6-6D8295D76CEF}"/>
              </a:ext>
            </a:extLst>
          </p:cNvPr>
          <p:cNvSpPr txBox="1"/>
          <p:nvPr/>
        </p:nvSpPr>
        <p:spPr>
          <a:xfrm>
            <a:off x="1174275" y="85060"/>
            <a:ext cx="6795450" cy="584775"/>
          </a:xfrm>
          <a:prstGeom prst="rect">
            <a:avLst/>
          </a:prstGeom>
          <a:noFill/>
        </p:spPr>
        <p:txBody>
          <a:bodyPr wrap="none" rtlCol="0">
            <a:spAutoFit/>
          </a:bodyPr>
          <a:lstStyle/>
          <a:p>
            <a:r>
              <a:rPr kumimoji="0" lang="vi-VN" sz="3200" b="1" i="0" u="none" strike="noStrike" kern="0" cap="none" spc="0" normalizeH="0" baseline="0" noProof="0">
                <a:ln>
                  <a:noFill/>
                </a:ln>
                <a:solidFill>
                  <a:srgbClr val="A7D86D"/>
                </a:solidFill>
                <a:effectLst/>
                <a:uLnTx/>
                <a:uFillTx/>
                <a:latin typeface="Times New Roman" panose="02020603050405020304" pitchFamily="18" charset="0"/>
                <a:cs typeface="Times New Roman" panose="02020603050405020304" pitchFamily="18" charset="0"/>
                <a:sym typeface="Poppins"/>
              </a:rPr>
              <a:t>Một số giao diện của website Edumall</a:t>
            </a:r>
            <a:endParaRPr lang="en-US" dirty="0"/>
          </a:p>
        </p:txBody>
      </p:sp>
      <p:sp>
        <p:nvSpPr>
          <p:cNvPr id="5" name="TextBox 4">
            <a:extLst>
              <a:ext uri="{FF2B5EF4-FFF2-40B4-BE49-F238E27FC236}">
                <a16:creationId xmlns:a16="http://schemas.microsoft.com/office/drawing/2014/main" id="{A2588D64-3FD4-4047-A577-7AC474D3FE95}"/>
              </a:ext>
            </a:extLst>
          </p:cNvPr>
          <p:cNvSpPr txBox="1"/>
          <p:nvPr/>
        </p:nvSpPr>
        <p:spPr>
          <a:xfrm>
            <a:off x="357384" y="737191"/>
            <a:ext cx="2646878" cy="369332"/>
          </a:xfrm>
          <a:prstGeom prst="rect">
            <a:avLst/>
          </a:prstGeom>
          <a:noFill/>
        </p:spPr>
        <p:txBody>
          <a:bodyPr wrap="none" rtlCol="0">
            <a:spAutoFit/>
          </a:bodyPr>
          <a:lstStyle/>
          <a:p>
            <a:r>
              <a:rPr lang="vi-VN" sz="1800" b="1" dirty="0">
                <a:solidFill>
                  <a:srgbClr val="FFC000"/>
                </a:solidFill>
              </a:rPr>
              <a:t>&gt;&gt; Thông tin khóa học</a:t>
            </a:r>
            <a:endParaRPr lang="en-US" sz="1800" b="1" dirty="0">
              <a:solidFill>
                <a:srgbClr val="FFC000"/>
              </a:solidFill>
            </a:endParaRPr>
          </a:p>
        </p:txBody>
      </p:sp>
      <p:pic>
        <p:nvPicPr>
          <p:cNvPr id="6" name="Picture 5">
            <a:extLst>
              <a:ext uri="{FF2B5EF4-FFF2-40B4-BE49-F238E27FC236}">
                <a16:creationId xmlns:a16="http://schemas.microsoft.com/office/drawing/2014/main" id="{090A7478-69D3-4E6E-A7F9-22A736F386DE}"/>
              </a:ext>
            </a:extLst>
          </p:cNvPr>
          <p:cNvPicPr>
            <a:picLocks noChangeAspect="1"/>
          </p:cNvPicPr>
          <p:nvPr/>
        </p:nvPicPr>
        <p:blipFill rotWithShape="1">
          <a:blip r:embed="rId3"/>
          <a:srcRect t="8406" r="620" b="5323"/>
          <a:stretch/>
        </p:blipFill>
        <p:spPr>
          <a:xfrm>
            <a:off x="609600" y="1173879"/>
            <a:ext cx="7924799" cy="3734686"/>
          </a:xfrm>
          <a:prstGeom prst="rect">
            <a:avLst/>
          </a:prstGeom>
        </p:spPr>
      </p:pic>
    </p:spTree>
    <p:extLst>
      <p:ext uri="{BB962C8B-B14F-4D97-AF65-F5344CB8AC3E}">
        <p14:creationId xmlns:p14="http://schemas.microsoft.com/office/powerpoint/2010/main" val="1119482788"/>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4" name="TextBox 3">
            <a:extLst>
              <a:ext uri="{FF2B5EF4-FFF2-40B4-BE49-F238E27FC236}">
                <a16:creationId xmlns:a16="http://schemas.microsoft.com/office/drawing/2014/main" id="{5E9E0557-3FB1-400C-9DB6-6D8295D76CEF}"/>
              </a:ext>
            </a:extLst>
          </p:cNvPr>
          <p:cNvSpPr txBox="1"/>
          <p:nvPr/>
        </p:nvSpPr>
        <p:spPr>
          <a:xfrm>
            <a:off x="1174275" y="85060"/>
            <a:ext cx="6795450" cy="584775"/>
          </a:xfrm>
          <a:prstGeom prst="rect">
            <a:avLst/>
          </a:prstGeom>
          <a:noFill/>
        </p:spPr>
        <p:txBody>
          <a:bodyPr wrap="none" rtlCol="0">
            <a:spAutoFit/>
          </a:bodyPr>
          <a:lstStyle/>
          <a:p>
            <a:r>
              <a:rPr kumimoji="0" lang="vi-VN" sz="3200" b="1" i="0" u="none" strike="noStrike" kern="0" cap="none" spc="0" normalizeH="0" baseline="0" noProof="0">
                <a:ln>
                  <a:noFill/>
                </a:ln>
                <a:solidFill>
                  <a:srgbClr val="A7D86D"/>
                </a:solidFill>
                <a:effectLst/>
                <a:uLnTx/>
                <a:uFillTx/>
                <a:latin typeface="Times New Roman" panose="02020603050405020304" pitchFamily="18" charset="0"/>
                <a:cs typeface="Times New Roman" panose="02020603050405020304" pitchFamily="18" charset="0"/>
                <a:sym typeface="Poppins"/>
              </a:rPr>
              <a:t>Một số giao diện của website Edumall</a:t>
            </a:r>
            <a:endParaRPr lang="en-US" dirty="0"/>
          </a:p>
        </p:txBody>
      </p:sp>
      <p:sp>
        <p:nvSpPr>
          <p:cNvPr id="5" name="TextBox 4">
            <a:extLst>
              <a:ext uri="{FF2B5EF4-FFF2-40B4-BE49-F238E27FC236}">
                <a16:creationId xmlns:a16="http://schemas.microsoft.com/office/drawing/2014/main" id="{A2588D64-3FD4-4047-A577-7AC474D3FE95}"/>
              </a:ext>
            </a:extLst>
          </p:cNvPr>
          <p:cNvSpPr txBox="1"/>
          <p:nvPr/>
        </p:nvSpPr>
        <p:spPr>
          <a:xfrm>
            <a:off x="357384" y="737191"/>
            <a:ext cx="2775119" cy="369332"/>
          </a:xfrm>
          <a:prstGeom prst="rect">
            <a:avLst/>
          </a:prstGeom>
          <a:noFill/>
        </p:spPr>
        <p:txBody>
          <a:bodyPr wrap="none" rtlCol="0">
            <a:spAutoFit/>
          </a:bodyPr>
          <a:lstStyle/>
          <a:p>
            <a:r>
              <a:rPr lang="vi-VN" sz="1800" b="1" dirty="0">
                <a:solidFill>
                  <a:srgbClr val="FFC000"/>
                </a:solidFill>
              </a:rPr>
              <a:t>&gt;&gt; Thông tin giảng viên</a:t>
            </a:r>
            <a:endParaRPr lang="en-US" sz="1800" b="1" dirty="0">
              <a:solidFill>
                <a:srgbClr val="FFC000"/>
              </a:solidFill>
            </a:endParaRPr>
          </a:p>
        </p:txBody>
      </p:sp>
      <p:pic>
        <p:nvPicPr>
          <p:cNvPr id="3" name="Picture 2">
            <a:extLst>
              <a:ext uri="{FF2B5EF4-FFF2-40B4-BE49-F238E27FC236}">
                <a16:creationId xmlns:a16="http://schemas.microsoft.com/office/drawing/2014/main" id="{262195AD-AE29-4B51-9F90-32B20F547D3C}"/>
              </a:ext>
            </a:extLst>
          </p:cNvPr>
          <p:cNvPicPr>
            <a:picLocks noChangeAspect="1"/>
          </p:cNvPicPr>
          <p:nvPr/>
        </p:nvPicPr>
        <p:blipFill rotWithShape="1">
          <a:blip r:embed="rId3"/>
          <a:srcRect t="8131" b="5875"/>
          <a:stretch/>
        </p:blipFill>
        <p:spPr>
          <a:xfrm>
            <a:off x="575641" y="1173879"/>
            <a:ext cx="7992718" cy="3815355"/>
          </a:xfrm>
          <a:prstGeom prst="rect">
            <a:avLst/>
          </a:prstGeom>
        </p:spPr>
      </p:pic>
    </p:spTree>
    <p:extLst>
      <p:ext uri="{BB962C8B-B14F-4D97-AF65-F5344CB8AC3E}">
        <p14:creationId xmlns:p14="http://schemas.microsoft.com/office/powerpoint/2010/main" val="290324645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6"/>
          <p:cNvSpPr txBox="1">
            <a:spLocks noGrp="1"/>
          </p:cNvSpPr>
          <p:nvPr>
            <p:ph type="subTitle" idx="4294967295"/>
          </p:nvPr>
        </p:nvSpPr>
        <p:spPr>
          <a:xfrm>
            <a:off x="685800" y="1871474"/>
            <a:ext cx="4791300" cy="3150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vi-VN" sz="2000" b="1" dirty="0"/>
              <a:t>Đặc trưng nổi bật của ReactJ</a:t>
            </a:r>
          </a:p>
          <a:p>
            <a:pPr marL="0" lvl="0" indent="0" algn="l" rtl="0">
              <a:lnSpc>
                <a:spcPct val="0"/>
              </a:lnSpc>
              <a:spcBef>
                <a:spcPts val="600"/>
              </a:spcBef>
              <a:spcAft>
                <a:spcPts val="0"/>
              </a:spcAft>
              <a:buNone/>
            </a:pPr>
            <a:endParaRPr lang="en-US" sz="2000" b="1" dirty="0"/>
          </a:p>
          <a:p>
            <a:pPr marL="228600" indent="-228600">
              <a:buClr>
                <a:schemeClr val="dk1"/>
              </a:buClr>
              <a:buSzPts val="1100"/>
              <a:buFont typeface="Courier New" panose="02070309020205020404" pitchFamily="49" charset="0"/>
              <a:buChar char="o"/>
            </a:pPr>
            <a:r>
              <a:rPr lang="vi-VN" sz="1200" dirty="0"/>
              <a:t>Có tính linh hoạt cao, có thể phân chia giao diện người dùng phức tạp thành các phần nhỏ.</a:t>
            </a:r>
          </a:p>
          <a:p>
            <a:pPr marL="228600" indent="-228600">
              <a:buClr>
                <a:schemeClr val="dk1"/>
              </a:buClr>
              <a:buSzPts val="1100"/>
              <a:buFont typeface="Courier New" panose="02070309020205020404" pitchFamily="49" charset="0"/>
              <a:buChar char="o"/>
            </a:pPr>
            <a:r>
              <a:rPr lang="vi-VN" sz="1200" dirty="0"/>
              <a:t>Không chỉ được xây dựng bên phía máy khách (Clients), còn có thể sử dụng bên phía máy chủ (Server). </a:t>
            </a:r>
          </a:p>
          <a:p>
            <a:pPr marL="228600" indent="-228600">
              <a:buClr>
                <a:schemeClr val="dk1"/>
              </a:buClr>
              <a:buSzPts val="1100"/>
              <a:buFont typeface="Courier New" panose="02070309020205020404" pitchFamily="49" charset="0"/>
              <a:buChar char="o"/>
            </a:pPr>
            <a:r>
              <a:rPr lang="vi-VN" sz="1200" dirty="0"/>
              <a:t>Tái sử dụng nhiều thành phần: mỗi chức năng của ReactJS sẽ được phân chia ra thành từng component khác nhau để sử dụng hiệu quả.</a:t>
            </a:r>
            <a:endParaRPr lang="en-US" sz="1200" dirty="0"/>
          </a:p>
        </p:txBody>
      </p:sp>
      <p:sp>
        <p:nvSpPr>
          <p:cNvPr id="81" name="Google Shape;81;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5" name="TextBox 4">
            <a:extLst>
              <a:ext uri="{FF2B5EF4-FFF2-40B4-BE49-F238E27FC236}">
                <a16:creationId xmlns:a16="http://schemas.microsoft.com/office/drawing/2014/main" id="{0E48B2B3-35E1-4EBE-8F7E-D0C250E43C1C}"/>
              </a:ext>
            </a:extLst>
          </p:cNvPr>
          <p:cNvSpPr txBox="1"/>
          <p:nvPr/>
        </p:nvSpPr>
        <p:spPr>
          <a:xfrm>
            <a:off x="685800" y="209480"/>
            <a:ext cx="2616422" cy="830997"/>
          </a:xfrm>
          <a:prstGeom prst="rect">
            <a:avLst/>
          </a:prstGeom>
          <a:noFill/>
        </p:spPr>
        <p:txBody>
          <a:bodyPr wrap="none" rtlCol="0">
            <a:spAutoFit/>
          </a:bodyPr>
          <a:lstStyle/>
          <a:p>
            <a:r>
              <a:rPr lang="vi-VN" sz="4800" b="1" dirty="0">
                <a:solidFill>
                  <a:srgbClr val="A7D86D"/>
                </a:solidFill>
                <a:cs typeface="Poppins"/>
                <a:sym typeface="Poppins"/>
              </a:rPr>
              <a:t>ReactJS</a:t>
            </a:r>
            <a:endParaRPr lang="en-US" sz="4800" dirty="0"/>
          </a:p>
        </p:txBody>
      </p:sp>
      <p:sp>
        <p:nvSpPr>
          <p:cNvPr id="7" name="Google Shape;80;p16">
            <a:extLst>
              <a:ext uri="{FF2B5EF4-FFF2-40B4-BE49-F238E27FC236}">
                <a16:creationId xmlns:a16="http://schemas.microsoft.com/office/drawing/2014/main" id="{7C15AB4F-F3ED-4422-8F6B-829F2BE3BA79}"/>
              </a:ext>
            </a:extLst>
          </p:cNvPr>
          <p:cNvSpPr txBox="1">
            <a:spLocks/>
          </p:cNvSpPr>
          <p:nvPr/>
        </p:nvSpPr>
        <p:spPr>
          <a:xfrm>
            <a:off x="685800" y="1040477"/>
            <a:ext cx="7675914" cy="70529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Regular"/>
              <a:buChar char="●"/>
              <a:defRPr sz="2200" b="0" i="0" u="none" strike="noStrike" cap="none">
                <a:solidFill>
                  <a:schemeClr val="dk1"/>
                </a:solidFill>
                <a:latin typeface="Muli Regular"/>
                <a:ea typeface="Muli Regular"/>
                <a:cs typeface="Muli Regular"/>
                <a:sym typeface="Muli Regular"/>
              </a:defRPr>
            </a:lvl1pPr>
            <a:lvl2pPr marL="914400" marR="0" lvl="1" indent="-368300" algn="l" rtl="0">
              <a:lnSpc>
                <a:spcPct val="115000"/>
              </a:lnSpc>
              <a:spcBef>
                <a:spcPts val="0"/>
              </a:spcBef>
              <a:spcAft>
                <a:spcPts val="0"/>
              </a:spcAft>
              <a:buClr>
                <a:schemeClr val="accent5"/>
              </a:buClr>
              <a:buSzPts val="2200"/>
              <a:buFont typeface="Muli Regular"/>
              <a:buChar char="○"/>
              <a:defRPr sz="2200" b="0" i="0" u="none" strike="noStrike" cap="none">
                <a:solidFill>
                  <a:schemeClr val="dk1"/>
                </a:solidFill>
                <a:latin typeface="Muli Regular"/>
                <a:ea typeface="Muli Regular"/>
                <a:cs typeface="Muli Regular"/>
                <a:sym typeface="Muli Regular"/>
              </a:defRPr>
            </a:lvl2pPr>
            <a:lvl3pPr marL="1371600" marR="0" lvl="2" indent="-368300" algn="l" rtl="0">
              <a:lnSpc>
                <a:spcPct val="115000"/>
              </a:lnSpc>
              <a:spcBef>
                <a:spcPts val="0"/>
              </a:spcBef>
              <a:spcAft>
                <a:spcPts val="0"/>
              </a:spcAft>
              <a:buClr>
                <a:schemeClr val="accent4"/>
              </a:buClr>
              <a:buSzPts val="2200"/>
              <a:buFont typeface="Muli Regular"/>
              <a:buChar char="■"/>
              <a:defRPr sz="2200" b="0" i="0" u="none" strike="noStrike" cap="none">
                <a:solidFill>
                  <a:schemeClr val="dk1"/>
                </a:solidFill>
                <a:latin typeface="Muli Regular"/>
                <a:ea typeface="Muli Regular"/>
                <a:cs typeface="Muli Regular"/>
                <a:sym typeface="Muli Regular"/>
              </a:defRPr>
            </a:lvl3pPr>
            <a:lvl4pPr marL="1828800" marR="0" lvl="3" indent="-368300" algn="l" rtl="0">
              <a:lnSpc>
                <a:spcPct val="115000"/>
              </a:lnSpc>
              <a:spcBef>
                <a:spcPts val="0"/>
              </a:spcBef>
              <a:spcAft>
                <a:spcPts val="0"/>
              </a:spcAft>
              <a:buClr>
                <a:schemeClr val="dk1"/>
              </a:buClr>
              <a:buSzPts val="2200"/>
              <a:buFont typeface="Muli Regular"/>
              <a:buChar char="●"/>
              <a:defRPr sz="2200" b="0" i="0" u="none" strike="noStrike" cap="none">
                <a:solidFill>
                  <a:schemeClr val="dk1"/>
                </a:solidFill>
                <a:latin typeface="Muli Regular"/>
                <a:ea typeface="Muli Regular"/>
                <a:cs typeface="Muli Regular"/>
                <a:sym typeface="Muli Regular"/>
              </a:defRPr>
            </a:lvl4pPr>
            <a:lvl5pPr marL="2286000" marR="0" lvl="4" indent="-368300" algn="l" rtl="0">
              <a:lnSpc>
                <a:spcPct val="115000"/>
              </a:lnSpc>
              <a:spcBef>
                <a:spcPts val="0"/>
              </a:spcBef>
              <a:spcAft>
                <a:spcPts val="0"/>
              </a:spcAft>
              <a:buClr>
                <a:schemeClr val="dk1"/>
              </a:buClr>
              <a:buSzPts val="2200"/>
              <a:buFont typeface="Muli Regular"/>
              <a:buChar char="○"/>
              <a:defRPr sz="2200" b="0" i="0" u="none" strike="noStrike" cap="none">
                <a:solidFill>
                  <a:schemeClr val="dk1"/>
                </a:solidFill>
                <a:latin typeface="Muli Regular"/>
                <a:ea typeface="Muli Regular"/>
                <a:cs typeface="Muli Regular"/>
                <a:sym typeface="Muli Regular"/>
              </a:defRPr>
            </a:lvl5pPr>
            <a:lvl6pPr marL="2743200" marR="0" lvl="5" indent="-368300" algn="l" rtl="0">
              <a:lnSpc>
                <a:spcPct val="115000"/>
              </a:lnSpc>
              <a:spcBef>
                <a:spcPts val="0"/>
              </a:spcBef>
              <a:spcAft>
                <a:spcPts val="0"/>
              </a:spcAft>
              <a:buClr>
                <a:schemeClr val="dk1"/>
              </a:buClr>
              <a:buSzPts val="2200"/>
              <a:buFont typeface="Muli Regular"/>
              <a:buChar char="■"/>
              <a:defRPr sz="2200" b="0" i="0" u="none" strike="noStrike" cap="none">
                <a:solidFill>
                  <a:schemeClr val="dk1"/>
                </a:solidFill>
                <a:latin typeface="Muli Regular"/>
                <a:ea typeface="Muli Regular"/>
                <a:cs typeface="Muli Regular"/>
                <a:sym typeface="Muli Regular"/>
              </a:defRPr>
            </a:lvl6pPr>
            <a:lvl7pPr marL="3200400" marR="0" lvl="6" indent="-368300" algn="l" rtl="0">
              <a:lnSpc>
                <a:spcPct val="115000"/>
              </a:lnSpc>
              <a:spcBef>
                <a:spcPts val="0"/>
              </a:spcBef>
              <a:spcAft>
                <a:spcPts val="0"/>
              </a:spcAft>
              <a:buClr>
                <a:schemeClr val="dk1"/>
              </a:buClr>
              <a:buSzPts val="2200"/>
              <a:buFont typeface="Muli Regular"/>
              <a:buChar char="●"/>
              <a:defRPr sz="2200" b="0" i="0" u="none" strike="noStrike" cap="none">
                <a:solidFill>
                  <a:schemeClr val="dk1"/>
                </a:solidFill>
                <a:latin typeface="Muli Regular"/>
                <a:ea typeface="Muli Regular"/>
                <a:cs typeface="Muli Regular"/>
                <a:sym typeface="Muli Regular"/>
              </a:defRPr>
            </a:lvl7pPr>
            <a:lvl8pPr marL="3657600" marR="0" lvl="7" indent="-368300" algn="l" rtl="0">
              <a:lnSpc>
                <a:spcPct val="115000"/>
              </a:lnSpc>
              <a:spcBef>
                <a:spcPts val="0"/>
              </a:spcBef>
              <a:spcAft>
                <a:spcPts val="0"/>
              </a:spcAft>
              <a:buClr>
                <a:schemeClr val="dk1"/>
              </a:buClr>
              <a:buSzPts val="2200"/>
              <a:buFont typeface="Muli Regular"/>
              <a:buChar char="○"/>
              <a:defRPr sz="2200" b="0" i="0" u="none" strike="noStrike" cap="none">
                <a:solidFill>
                  <a:schemeClr val="dk1"/>
                </a:solidFill>
                <a:latin typeface="Muli Regular"/>
                <a:ea typeface="Muli Regular"/>
                <a:cs typeface="Muli Regular"/>
                <a:sym typeface="Muli Regular"/>
              </a:defRPr>
            </a:lvl8pPr>
            <a:lvl9pPr marL="4114800" marR="0" lvl="8" indent="-368300" algn="l" rtl="0">
              <a:lnSpc>
                <a:spcPct val="115000"/>
              </a:lnSpc>
              <a:spcBef>
                <a:spcPts val="0"/>
              </a:spcBef>
              <a:spcAft>
                <a:spcPts val="0"/>
              </a:spcAft>
              <a:buClr>
                <a:schemeClr val="dk1"/>
              </a:buClr>
              <a:buSzPts val="2200"/>
              <a:buFont typeface="Muli Regular"/>
              <a:buChar char="■"/>
              <a:defRPr sz="2200" b="0" i="0" u="none" strike="noStrike" cap="none">
                <a:solidFill>
                  <a:schemeClr val="dk1"/>
                </a:solidFill>
                <a:latin typeface="Muli Regular"/>
                <a:ea typeface="Muli Regular"/>
                <a:cs typeface="Muli Regular"/>
                <a:sym typeface="Muli Regular"/>
              </a:defRPr>
            </a:lvl9pPr>
          </a:lstStyle>
          <a:p>
            <a:pPr marL="0" indent="0">
              <a:buFont typeface="Muli Regular"/>
              <a:buNone/>
            </a:pPr>
            <a:r>
              <a:rPr lang="vi-VN" sz="1400" b="1" dirty="0"/>
              <a:t>ReactJS</a:t>
            </a:r>
            <a:r>
              <a:rPr lang="vi-VN" sz="1400" dirty="0"/>
              <a:t> chính là thư viện JavaScript với mã nguồn mở và được Facebook trực tiếp phát triển để xây dựng lên giao diện cho người dùng hiệu quả.</a:t>
            </a:r>
          </a:p>
        </p:txBody>
      </p:sp>
    </p:spTree>
    <p:extLst>
      <p:ext uri="{BB962C8B-B14F-4D97-AF65-F5344CB8AC3E}">
        <p14:creationId xmlns:p14="http://schemas.microsoft.com/office/powerpoint/2010/main" val="30165248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1000"/>
                                        <p:tgtEl>
                                          <p:spTgt spid="80">
                                            <p:txEl>
                                              <p:pRg st="0" end="0"/>
                                            </p:txEl>
                                          </p:spTgt>
                                        </p:tgtEl>
                                      </p:cBhvr>
                                    </p:animEffect>
                                    <p:anim calcmode="lin" valueType="num">
                                      <p:cBhvr>
                                        <p:cTn id="8" dur="10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0">
                                            <p:txEl>
                                              <p:pRg st="2" end="2"/>
                                            </p:txEl>
                                          </p:spTgt>
                                        </p:tgtEl>
                                        <p:attrNameLst>
                                          <p:attrName>style.visibility</p:attrName>
                                        </p:attrNameLst>
                                      </p:cBhvr>
                                      <p:to>
                                        <p:strVal val="visible"/>
                                      </p:to>
                                    </p:set>
                                    <p:animEffect transition="in" filter="fade">
                                      <p:cBhvr>
                                        <p:cTn id="14" dur="1000"/>
                                        <p:tgtEl>
                                          <p:spTgt spid="80">
                                            <p:txEl>
                                              <p:pRg st="2" end="2"/>
                                            </p:txEl>
                                          </p:spTgt>
                                        </p:tgtEl>
                                      </p:cBhvr>
                                    </p:animEffect>
                                    <p:anim calcmode="lin" valueType="num">
                                      <p:cBhvr>
                                        <p:cTn id="15" dur="1000" fill="hold"/>
                                        <p:tgtEl>
                                          <p:spTgt spid="8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0">
                                            <p:txEl>
                                              <p:pRg st="3" end="3"/>
                                            </p:txEl>
                                          </p:spTgt>
                                        </p:tgtEl>
                                        <p:attrNameLst>
                                          <p:attrName>style.visibility</p:attrName>
                                        </p:attrNameLst>
                                      </p:cBhvr>
                                      <p:to>
                                        <p:strVal val="visible"/>
                                      </p:to>
                                    </p:set>
                                    <p:animEffect transition="in" filter="fade">
                                      <p:cBhvr>
                                        <p:cTn id="21" dur="1000"/>
                                        <p:tgtEl>
                                          <p:spTgt spid="80">
                                            <p:txEl>
                                              <p:pRg st="3" end="3"/>
                                            </p:txEl>
                                          </p:spTgt>
                                        </p:tgtEl>
                                      </p:cBhvr>
                                    </p:animEffect>
                                    <p:anim calcmode="lin" valueType="num">
                                      <p:cBhvr>
                                        <p:cTn id="22" dur="1000" fill="hold"/>
                                        <p:tgtEl>
                                          <p:spTgt spid="80">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0">
                                            <p:txEl>
                                              <p:pRg st="4" end="4"/>
                                            </p:txEl>
                                          </p:spTgt>
                                        </p:tgtEl>
                                        <p:attrNameLst>
                                          <p:attrName>style.visibility</p:attrName>
                                        </p:attrNameLst>
                                      </p:cBhvr>
                                      <p:to>
                                        <p:strVal val="visible"/>
                                      </p:to>
                                    </p:set>
                                    <p:animEffect transition="in" filter="fade">
                                      <p:cBhvr>
                                        <p:cTn id="28" dur="1000"/>
                                        <p:tgtEl>
                                          <p:spTgt spid="80">
                                            <p:txEl>
                                              <p:pRg st="4" end="4"/>
                                            </p:txEl>
                                          </p:spTgt>
                                        </p:tgtEl>
                                      </p:cBhvr>
                                    </p:animEffect>
                                    <p:anim calcmode="lin" valueType="num">
                                      <p:cBhvr>
                                        <p:cTn id="29" dur="1000" fill="hold"/>
                                        <p:tgtEl>
                                          <p:spTgt spid="80">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p:bldLst>
  </p:timing>
</p:sld>
</file>

<file path=ppt/theme/theme1.xml><?xml version="1.0" encoding="utf-8"?>
<a:theme xmlns:a="http://schemas.openxmlformats.org/drawingml/2006/main" name="Gower template">
  <a:themeElements>
    <a:clrScheme name="Custom 347">
      <a:dk1>
        <a:srgbClr val="65617D"/>
      </a:dk1>
      <a:lt1>
        <a:srgbClr val="FFFFFF"/>
      </a:lt1>
      <a:dk2>
        <a:srgbClr val="A7D86D"/>
      </a:dk2>
      <a:lt2>
        <a:srgbClr val="ECEBF0"/>
      </a:lt2>
      <a:accent1>
        <a:srgbClr val="A7D86D"/>
      </a:accent1>
      <a:accent2>
        <a:srgbClr val="7CBE5F"/>
      </a:accent2>
      <a:accent3>
        <a:srgbClr val="52A551"/>
      </a:accent3>
      <a:accent4>
        <a:srgbClr val="D8D5EB"/>
      </a:accent4>
      <a:accent5>
        <a:srgbClr val="A7A4BC"/>
      </a:accent5>
      <a:accent6>
        <a:srgbClr val="65617D"/>
      </a:accent6>
      <a:hlink>
        <a:srgbClr val="65617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1034</TotalTime>
  <Words>736</Words>
  <Application>Microsoft Office PowerPoint</Application>
  <PresentationFormat>On-screen Show (16:9)</PresentationFormat>
  <Paragraphs>68</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Poppins Light</vt:lpstr>
      <vt:lpstr>Times New Roman (Headings)</vt:lpstr>
      <vt:lpstr>Muli Regular</vt:lpstr>
      <vt:lpstr>Courier New</vt:lpstr>
      <vt:lpstr>Poppins</vt:lpstr>
      <vt:lpstr>PoppinsBold</vt:lpstr>
      <vt:lpstr>Playfair Display</vt:lpstr>
      <vt:lpstr>Times New Roman</vt:lpstr>
      <vt:lpstr>Gower template</vt:lpstr>
      <vt:lpstr>Lập trình frontend sử dụng React JS xây dựng Website</vt:lpstr>
      <vt:lpstr>Website Edumall</vt:lpstr>
      <vt:lpstr>Mục tiêu đề tài</vt:lpstr>
      <vt:lpstr>PowerPoint Presentation</vt:lpstr>
      <vt:lpstr>PowerPoint Presentation</vt:lpstr>
      <vt:lpstr>PowerPoint Presentation</vt:lpstr>
      <vt:lpstr>PowerPoint Presentation</vt:lpstr>
      <vt:lpstr>PowerPoint Presentation</vt:lpstr>
      <vt:lpstr>PowerPoint Presentation</vt:lpstr>
      <vt:lpstr>Các khái niệm cơ bản về ReactJS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frontend sử dụng React JS xây dựng Website</dc:title>
  <cp:lastModifiedBy>Tran Nguyen Diem Hoang</cp:lastModifiedBy>
  <cp:revision>7</cp:revision>
  <dcterms:modified xsi:type="dcterms:W3CDTF">2021-11-11T12:51:27Z</dcterms:modified>
</cp:coreProperties>
</file>